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9" r:id="rId1"/>
  </p:sldMasterIdLst>
  <p:notesMasterIdLst>
    <p:notesMasterId r:id="rId23"/>
  </p:notesMasterIdLst>
  <p:handoutMasterIdLst>
    <p:handoutMasterId r:id="rId24"/>
  </p:handoutMasterIdLst>
  <p:sldIdLst>
    <p:sldId id="256" r:id="rId2"/>
    <p:sldId id="268" r:id="rId3"/>
    <p:sldId id="316" r:id="rId4"/>
    <p:sldId id="317" r:id="rId5"/>
    <p:sldId id="307" r:id="rId6"/>
    <p:sldId id="318" r:id="rId7"/>
    <p:sldId id="319" r:id="rId8"/>
    <p:sldId id="320" r:id="rId9"/>
    <p:sldId id="322" r:id="rId10"/>
    <p:sldId id="323" r:id="rId11"/>
    <p:sldId id="324" r:id="rId12"/>
    <p:sldId id="272" r:id="rId13"/>
    <p:sldId id="321" r:id="rId14"/>
    <p:sldId id="275" r:id="rId15"/>
    <p:sldId id="288" r:id="rId16"/>
    <p:sldId id="308" r:id="rId17"/>
    <p:sldId id="326" r:id="rId18"/>
    <p:sldId id="327" r:id="rId19"/>
    <p:sldId id="328" r:id="rId20"/>
    <p:sldId id="325" r:id="rId21"/>
    <p:sldId id="267"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1" userDrawn="1">
          <p15:clr>
            <a:srgbClr val="A4A3A4"/>
          </p15:clr>
        </p15:guide>
        <p15:guide id="2" pos="43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ul Schramek" initials="RS" lastIdx="18" clrIdx="0">
    <p:extLst>
      <p:ext uri="{19B8F6BF-5375-455C-9EA6-DF929625EA0E}">
        <p15:presenceInfo xmlns:p15="http://schemas.microsoft.com/office/powerpoint/2012/main" userId="34768326466447dc" providerId="Windows Live"/>
      </p:ext>
    </p:extLst>
  </p:cmAuthor>
  <p:cmAuthor id="2" name="c3221017" initials="c" lastIdx="1" clrIdx="1">
    <p:extLst>
      <p:ext uri="{19B8F6BF-5375-455C-9EA6-DF929625EA0E}">
        <p15:presenceInfo xmlns:p15="http://schemas.microsoft.com/office/powerpoint/2012/main" userId="c3221017"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33"/>
    <a:srgbClr val="636462"/>
    <a:srgbClr val="EB8B2D"/>
    <a:srgbClr val="7777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26" autoAdjust="0"/>
    <p:restoredTop sz="94628"/>
  </p:normalViewPr>
  <p:slideViewPr>
    <p:cSldViewPr snapToObjects="1" showGuides="1">
      <p:cViewPr varScale="1">
        <p:scale>
          <a:sx n="82" d="100"/>
          <a:sy n="82" d="100"/>
        </p:scale>
        <p:origin x="1998" y="78"/>
      </p:cViewPr>
      <p:guideLst>
        <p:guide orient="horz" pos="1071"/>
        <p:guide pos="431"/>
      </p:guideLst>
    </p:cSldViewPr>
  </p:slideViewPr>
  <p:notesTextViewPr>
    <p:cViewPr>
      <p:scale>
        <a:sx n="1" d="1"/>
        <a:sy n="1" d="1"/>
      </p:scale>
      <p:origin x="0" y="0"/>
    </p:cViewPr>
  </p:notesTextViewPr>
  <p:notesViewPr>
    <p:cSldViewPr snapToObjects="1">
      <p:cViewPr varScale="1">
        <p:scale>
          <a:sx n="116" d="100"/>
          <a:sy n="116" d="100"/>
        </p:scale>
        <p:origin x="423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B04F07-A91A-C14F-97E7-7519A5407CC3}" type="datetimeFigureOut">
              <a:rPr lang="de-DE" smtClean="0"/>
              <a:t>27.04.2025</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BBE23E-24E3-BB45-8999-DC0931D7E1E9}" type="slidenum">
              <a:rPr lang="de-DE" smtClean="0"/>
              <a:t>‹Nr.›</a:t>
            </a:fld>
            <a:endParaRPr lang="de-DE"/>
          </a:p>
        </p:txBody>
      </p:sp>
    </p:spTree>
    <p:extLst>
      <p:ext uri="{BB962C8B-B14F-4D97-AF65-F5344CB8AC3E}">
        <p14:creationId xmlns:p14="http://schemas.microsoft.com/office/powerpoint/2010/main" val="1159948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2CE5A1-857B-214D-8BEE-AF65CEFCD544}" type="datetimeFigureOut">
              <a:rPr lang="de-DE" smtClean="0"/>
              <a:t>27.04.2025</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31BCB-E4CC-CD41-BF0E-941D9510A3DE}" type="slidenum">
              <a:rPr lang="de-DE" smtClean="0"/>
              <a:t>‹Nr.›</a:t>
            </a:fld>
            <a:endParaRPr lang="de-DE"/>
          </a:p>
        </p:txBody>
      </p:sp>
    </p:spTree>
    <p:extLst>
      <p:ext uri="{BB962C8B-B14F-4D97-AF65-F5344CB8AC3E}">
        <p14:creationId xmlns:p14="http://schemas.microsoft.com/office/powerpoint/2010/main" val="22356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0B531BCB-E4CC-CD41-BF0E-941D9510A3DE}" type="slidenum">
              <a:rPr lang="de-DE" smtClean="0"/>
              <a:t>2</a:t>
            </a:fld>
            <a:endParaRPr lang="de-DE"/>
          </a:p>
        </p:txBody>
      </p:sp>
    </p:spTree>
    <p:extLst>
      <p:ext uri="{BB962C8B-B14F-4D97-AF65-F5344CB8AC3E}">
        <p14:creationId xmlns:p14="http://schemas.microsoft.com/office/powerpoint/2010/main" val="13682780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4" name="Bild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614" cy="6875998"/>
          </a:xfrm>
          <a:prstGeom prst="rect">
            <a:avLst/>
          </a:prstGeom>
        </p:spPr>
      </p:pic>
      <p:sp>
        <p:nvSpPr>
          <p:cNvPr id="2" name="Title 1"/>
          <p:cNvSpPr>
            <a:spLocks noGrp="1"/>
          </p:cNvSpPr>
          <p:nvPr>
            <p:ph type="ctrTitle"/>
          </p:nvPr>
        </p:nvSpPr>
        <p:spPr>
          <a:xfrm>
            <a:off x="683568" y="4221088"/>
            <a:ext cx="7772400" cy="506437"/>
          </a:xfrm>
          <a:prstGeom prst="rect">
            <a:avLst/>
          </a:prstGeom>
        </p:spPr>
        <p:txBody>
          <a:bodyPr anchor="b"/>
          <a:lstStyle>
            <a:lvl1pPr algn="l">
              <a:defRPr sz="3000">
                <a:solidFill>
                  <a:srgbClr val="636462"/>
                </a:solidFill>
              </a:defRPr>
            </a:lvl1pPr>
          </a:lstStyle>
          <a:p>
            <a:r>
              <a:rPr lang="de-DE"/>
              <a:t>Titelmasterformat durch Klicken bearbeiten</a:t>
            </a:r>
            <a:endParaRPr lang="en-US" dirty="0"/>
          </a:p>
        </p:txBody>
      </p:sp>
      <p:sp>
        <p:nvSpPr>
          <p:cNvPr id="9" name="Inhaltsplatzhalter 8"/>
          <p:cNvSpPr>
            <a:spLocks noGrp="1"/>
          </p:cNvSpPr>
          <p:nvPr>
            <p:ph sz="quarter" idx="10"/>
          </p:nvPr>
        </p:nvSpPr>
        <p:spPr>
          <a:xfrm>
            <a:off x="700328" y="4941168"/>
            <a:ext cx="7760104" cy="1008112"/>
          </a:xfrm>
          <a:prstGeom prst="rect">
            <a:avLst/>
          </a:prstGeom>
        </p:spPr>
        <p:txBody>
          <a:bodyPr/>
          <a:lstStyle>
            <a:lvl1pPr marL="0" indent="0">
              <a:buNone/>
              <a:defRPr lang="de-DE" sz="1900" kern="1200" dirty="0" smtClean="0">
                <a:solidFill>
                  <a:schemeClr val="tx1"/>
                </a:solidFill>
                <a:latin typeface="+mj-lt"/>
                <a:ea typeface="+mn-ea"/>
                <a:cs typeface="+mn-cs"/>
              </a:defRPr>
            </a:lvl1pPr>
            <a:lvl2pPr marL="457200" indent="0">
              <a:buNone/>
              <a:defRPr lang="de-DE" sz="1900" kern="1200" dirty="0" smtClean="0">
                <a:solidFill>
                  <a:schemeClr val="tx1"/>
                </a:solidFill>
                <a:latin typeface="+mj-lt"/>
                <a:ea typeface="+mn-ea"/>
                <a:cs typeface="+mn-cs"/>
              </a:defRPr>
            </a:lvl2pPr>
            <a:lvl3pPr marL="914400" indent="0">
              <a:buNone/>
              <a:defRPr lang="de-DE" sz="1900" kern="1200" dirty="0" smtClean="0">
                <a:solidFill>
                  <a:schemeClr val="tx1"/>
                </a:solidFill>
                <a:latin typeface="+mj-lt"/>
                <a:ea typeface="+mn-ea"/>
                <a:cs typeface="+mn-cs"/>
              </a:defRPr>
            </a:lvl3pPr>
            <a:lvl4pPr marL="1371600" indent="0">
              <a:buNone/>
              <a:defRPr lang="de-DE" sz="1900" kern="1200" dirty="0" smtClean="0">
                <a:solidFill>
                  <a:schemeClr val="tx1"/>
                </a:solidFill>
                <a:latin typeface="+mj-lt"/>
                <a:ea typeface="+mn-ea"/>
                <a:cs typeface="+mn-cs"/>
              </a:defRPr>
            </a:lvl4pPr>
            <a:lvl5pPr marL="1828800" indent="0">
              <a:buNone/>
              <a:defRPr lang="de-DE" sz="1900" kern="1200" dirty="0">
                <a:solidFill>
                  <a:schemeClr val="tx1"/>
                </a:solidFill>
                <a:latin typeface="+mj-lt"/>
                <a:ea typeface="+mn-ea"/>
                <a:cs typeface="+mn-cs"/>
              </a:defRPr>
            </a:lvl5pPr>
          </a:lstStyle>
          <a:p>
            <a:pPr lvl="0"/>
            <a:r>
              <a:rPr lang="de-DE"/>
              <a:t>Formatvorlagen des Textmasters bearbeiten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98526" y="2276873"/>
            <a:ext cx="7886700" cy="3744416"/>
          </a:xfrm>
          <a:prstGeom prst="rect">
            <a:avLst/>
          </a:prstGeom>
        </p:spPr>
        <p:txBody>
          <a:bodyPr/>
          <a:lstStyle>
            <a:lvl1pPr marL="0" indent="0">
              <a:buFontTx/>
              <a:buNone/>
              <a:defRPr sz="1900">
                <a:latin typeface="+mj-lt"/>
              </a:defRPr>
            </a:lvl1pPr>
          </a:lstStyle>
          <a:p>
            <a:r>
              <a:rPr lang="de-DE" dirty="0"/>
              <a:t>Masterfließtextformat bearbeiten</a:t>
            </a:r>
          </a:p>
        </p:txBody>
      </p:sp>
      <p:sp>
        <p:nvSpPr>
          <p:cNvPr id="6" name="Slide Number Placeholder 5"/>
          <p:cNvSpPr>
            <a:spLocks noGrp="1"/>
          </p:cNvSpPr>
          <p:nvPr>
            <p:ph type="sldNum" sz="quarter" idx="12"/>
          </p:nvPr>
        </p:nvSpPr>
        <p:spPr/>
        <p:txBody>
          <a:bodyPr/>
          <a:lstStyle/>
          <a:p>
            <a:r>
              <a:rPr lang="de-DE"/>
              <a:t>Seite </a:t>
            </a:r>
            <a:fld id="{EBA229B5-7CFD-BC45-B1DD-7E8FA6FF2A01}" type="slidenum">
              <a:rPr lang="de-DE" smtClean="0"/>
              <a:pPr/>
              <a:t>‹Nr.›</a:t>
            </a:fld>
            <a:endParaRPr lang="de-DE" dirty="0"/>
          </a:p>
        </p:txBody>
      </p:sp>
      <p:sp>
        <p:nvSpPr>
          <p:cNvPr id="8" name="Titel 7"/>
          <p:cNvSpPr>
            <a:spLocks noGrp="1"/>
          </p:cNvSpPr>
          <p:nvPr>
            <p:ph type="title"/>
          </p:nvPr>
        </p:nvSpPr>
        <p:spPr>
          <a:xfrm>
            <a:off x="598526" y="1268760"/>
            <a:ext cx="7886700" cy="543595"/>
          </a:xfrm>
          <a:prstGeom prst="rect">
            <a:avLst/>
          </a:prstGeom>
        </p:spPr>
        <p:txBody>
          <a:bodyPr/>
          <a:lstStyle>
            <a:lvl1pPr>
              <a:defRPr sz="3000">
                <a:solidFill>
                  <a:srgbClr val="636462"/>
                </a:solidFill>
              </a:defRPr>
            </a:lvl1pPr>
          </a:lstStyle>
          <a:p>
            <a:r>
              <a:rPr lang="de-DE"/>
              <a:t>Titelmasterformat durch Klicken bearbeiten</a:t>
            </a:r>
            <a:endParaRPr lang="de-DE" dirty="0"/>
          </a:p>
        </p:txBody>
      </p:sp>
      <p:sp>
        <p:nvSpPr>
          <p:cNvPr id="5"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598526" y="1268760"/>
            <a:ext cx="7886700" cy="471586"/>
          </a:xfrm>
          <a:prstGeom prst="rect">
            <a:avLst/>
          </a:prstGeom>
        </p:spPr>
        <p:txBody>
          <a:bodyPr/>
          <a:lstStyle>
            <a:lvl1pPr>
              <a:defRPr sz="3000">
                <a:solidFill>
                  <a:srgbClr val="636462"/>
                </a:solidFill>
              </a:defRPr>
            </a:lvl1pPr>
          </a:lstStyle>
          <a:p>
            <a:r>
              <a:rPr lang="de-DE"/>
              <a:t>Titelmasterformat durch Klicken bearbeiten</a:t>
            </a:r>
            <a:endParaRPr lang="en-US" dirty="0"/>
          </a:p>
        </p:txBody>
      </p:sp>
      <p:sp>
        <p:nvSpPr>
          <p:cNvPr id="3" name="Content Placeholder 2"/>
          <p:cNvSpPr>
            <a:spLocks noGrp="1"/>
          </p:cNvSpPr>
          <p:nvPr>
            <p:ph idx="1" hasCustomPrompt="1"/>
          </p:nvPr>
        </p:nvSpPr>
        <p:spPr>
          <a:xfrm>
            <a:off x="598526" y="2276872"/>
            <a:ext cx="7886700" cy="3672408"/>
          </a:xfrm>
          <a:prstGeom prst="rect">
            <a:avLst/>
          </a:prstGeom>
        </p:spPr>
        <p:txBody>
          <a:bodyPr/>
          <a:lstStyle>
            <a:lvl1pPr marL="342900" indent="-342900">
              <a:buFont typeface=".AppleSystemUIFont" charset="-120"/>
              <a:buChar char="»"/>
              <a:defRPr sz="1900">
                <a:latin typeface="+mj-lt"/>
              </a:defRPr>
            </a:lvl1pPr>
          </a:lstStyle>
          <a:p>
            <a:r>
              <a:rPr lang="de-DE" dirty="0"/>
              <a:t>Masterfließtextformat bearbeiten</a:t>
            </a:r>
          </a:p>
        </p:txBody>
      </p:sp>
      <p:sp>
        <p:nvSpPr>
          <p:cNvPr id="6" name="Slide Number Placeholder 5"/>
          <p:cNvSpPr>
            <a:spLocks noGrp="1"/>
          </p:cNvSpPr>
          <p:nvPr>
            <p:ph type="sldNum" sz="quarter" idx="12"/>
          </p:nvPr>
        </p:nvSpPr>
        <p:spPr/>
        <p:txBody>
          <a:bodyPr/>
          <a:lstStyle/>
          <a:p>
            <a:r>
              <a:rPr lang="de-DE"/>
              <a:t>Seite </a:t>
            </a:r>
            <a:fld id="{EBA229B5-7CFD-BC45-B1DD-7E8FA6FF2A01}" type="slidenum">
              <a:rPr lang="de-DE" smtClean="0"/>
              <a:pPr/>
              <a:t>‹Nr.›</a:t>
            </a:fld>
            <a:endParaRPr lang="de-DE" dirty="0"/>
          </a:p>
        </p:txBody>
      </p:sp>
      <p:sp>
        <p:nvSpPr>
          <p:cNvPr id="5"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0158" y="1268760"/>
            <a:ext cx="7886700" cy="495125"/>
          </a:xfrm>
          <a:prstGeom prst="rect">
            <a:avLst/>
          </a:prstGeom>
        </p:spPr>
        <p:txBody>
          <a:bodyPr anchor="b"/>
          <a:lstStyle>
            <a:lvl1pPr algn="l">
              <a:defRPr sz="3000">
                <a:solidFill>
                  <a:srgbClr val="636462"/>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620158" y="2276872"/>
            <a:ext cx="7886700" cy="3744416"/>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rgbClr val="343433"/>
              </a:buClr>
              <a:buSzTx/>
              <a:buFont typeface=".AppleSystemUIFont" charset="-120"/>
              <a:buChar char="»"/>
              <a:tabLst/>
              <a:defRPr sz="1900">
                <a:solidFill>
                  <a:srgbClr val="34343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Slide Number Placeholder 5"/>
          <p:cNvSpPr>
            <a:spLocks noGrp="1"/>
          </p:cNvSpPr>
          <p:nvPr>
            <p:ph type="sldNum" sz="quarter" idx="12"/>
          </p:nvPr>
        </p:nvSpPr>
        <p:spPr/>
        <p:txBody>
          <a:bodyPr/>
          <a:lstStyle/>
          <a:p>
            <a:r>
              <a:rPr lang="de-DE" dirty="0"/>
              <a:t>Seite </a:t>
            </a:r>
            <a:fld id="{EBA229B5-7CFD-BC45-B1DD-7E8FA6FF2A01}" type="slidenum">
              <a:rPr lang="de-DE" smtClean="0"/>
              <a:pPr/>
              <a:t>‹Nr.›</a:t>
            </a:fld>
            <a:endParaRPr lang="de-DE" dirty="0"/>
          </a:p>
        </p:txBody>
      </p:sp>
      <p:sp>
        <p:nvSpPr>
          <p:cNvPr id="5"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8650" y="1268760"/>
            <a:ext cx="7886700" cy="495125"/>
          </a:xfrm>
          <a:prstGeom prst="rect">
            <a:avLst/>
          </a:prstGeom>
        </p:spPr>
        <p:txBody>
          <a:bodyPr anchor="b"/>
          <a:lstStyle>
            <a:lvl1pPr algn="l">
              <a:defRPr sz="3000">
                <a:solidFill>
                  <a:srgbClr val="636462"/>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628650" y="2276872"/>
            <a:ext cx="7886700" cy="3744416"/>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rgbClr val="EB8B2D"/>
              </a:buClr>
              <a:buSzTx/>
              <a:buFont typeface=".AppleSystemUIFont" charset="-120"/>
              <a:buChar char="»"/>
              <a:tabLst/>
              <a:defRPr sz="1900">
                <a:solidFill>
                  <a:srgbClr val="EB8B2D"/>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Slide Number Placeholder 5"/>
          <p:cNvSpPr>
            <a:spLocks noGrp="1"/>
          </p:cNvSpPr>
          <p:nvPr>
            <p:ph type="sldNum" sz="quarter" idx="12"/>
          </p:nvPr>
        </p:nvSpPr>
        <p:spPr/>
        <p:txBody>
          <a:bodyPr/>
          <a:lstStyle/>
          <a:p>
            <a:r>
              <a:rPr lang="de-DE" dirty="0"/>
              <a:t>Seite </a:t>
            </a:r>
            <a:fld id="{EBA229B5-7CFD-BC45-B1DD-7E8FA6FF2A01}" type="slidenum">
              <a:rPr lang="de-DE" smtClean="0"/>
              <a:pPr/>
              <a:t>‹Nr.›</a:t>
            </a:fld>
            <a:endParaRPr lang="de-DE" dirty="0"/>
          </a:p>
        </p:txBody>
      </p:sp>
      <p:sp>
        <p:nvSpPr>
          <p:cNvPr id="5"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611560" y="1268760"/>
            <a:ext cx="7886700" cy="543595"/>
          </a:xfrm>
          <a:prstGeom prst="rect">
            <a:avLst/>
          </a:prstGeom>
        </p:spPr>
        <p:txBody>
          <a:bodyPr/>
          <a:lstStyle>
            <a:lvl1pPr>
              <a:defRPr sz="3000">
                <a:solidFill>
                  <a:srgbClr val="636462"/>
                </a:solidFill>
              </a:defRPr>
            </a:lvl1pPr>
          </a:lstStyle>
          <a:p>
            <a:r>
              <a:rPr lang="de-DE"/>
              <a:t>Titelmasterformat durch Klicken bearbeiten</a:t>
            </a:r>
            <a:endParaRPr lang="de-DE" dirty="0"/>
          </a:p>
        </p:txBody>
      </p:sp>
      <p:sp>
        <p:nvSpPr>
          <p:cNvPr id="3" name="Foliennummernplatzhalter 2"/>
          <p:cNvSpPr>
            <a:spLocks noGrp="1"/>
          </p:cNvSpPr>
          <p:nvPr>
            <p:ph type="sldNum" sz="quarter" idx="10"/>
          </p:nvPr>
        </p:nvSpPr>
        <p:spPr/>
        <p:txBody>
          <a:bodyPr/>
          <a:lstStyle/>
          <a:p>
            <a:r>
              <a:rPr lang="de-DE"/>
              <a:t>Seite </a:t>
            </a:r>
            <a:fld id="{EBA229B5-7CFD-BC45-B1DD-7E8FA6FF2A01}" type="slidenum">
              <a:rPr lang="de-DE" smtClean="0"/>
              <a:pPr/>
              <a:t>‹Nr.›</a:t>
            </a:fld>
            <a:endParaRPr lang="de-DE" dirty="0"/>
          </a:p>
        </p:txBody>
      </p:sp>
      <p:sp>
        <p:nvSpPr>
          <p:cNvPr id="6" name="Inhaltsplatzhalter 5"/>
          <p:cNvSpPr>
            <a:spLocks noGrp="1"/>
          </p:cNvSpPr>
          <p:nvPr>
            <p:ph sz="quarter" idx="11"/>
          </p:nvPr>
        </p:nvSpPr>
        <p:spPr>
          <a:xfrm>
            <a:off x="611560" y="2276871"/>
            <a:ext cx="3960440" cy="3708415"/>
          </a:xfrm>
          <a:prstGeom prst="rect">
            <a:avLst/>
          </a:prstGeom>
        </p:spPr>
        <p:txBody>
          <a:bodyPr/>
          <a:lstStyle>
            <a:lvl1pPr marL="0" indent="0">
              <a:buFontTx/>
              <a:buNone/>
              <a:defRPr sz="1900">
                <a:solidFill>
                  <a:srgbClr val="343433"/>
                </a:solidFill>
                <a:latin typeface="+mj-lt"/>
              </a:defRPr>
            </a:lvl1pPr>
            <a:lvl2pPr marL="457200" indent="0">
              <a:buFontTx/>
              <a:buNone/>
              <a:defRPr sz="1900">
                <a:solidFill>
                  <a:srgbClr val="343433"/>
                </a:solidFill>
                <a:latin typeface="+mj-lt"/>
              </a:defRPr>
            </a:lvl2pPr>
            <a:lvl3pPr marL="914400" indent="0">
              <a:buFontTx/>
              <a:buNone/>
              <a:defRPr sz="1900">
                <a:solidFill>
                  <a:srgbClr val="343433"/>
                </a:solidFill>
                <a:latin typeface="+mj-lt"/>
              </a:defRPr>
            </a:lvl3pPr>
            <a:lvl4pPr marL="1371600" indent="0">
              <a:buFontTx/>
              <a:buNone/>
              <a:defRPr sz="1900">
                <a:solidFill>
                  <a:srgbClr val="343433"/>
                </a:solidFill>
                <a:latin typeface="+mj-lt"/>
              </a:defRPr>
            </a:lvl4pPr>
            <a:lvl5pPr marL="1828800" indent="0">
              <a:buFontTx/>
              <a:buNone/>
              <a:defRPr sz="1900">
                <a:solidFill>
                  <a:srgbClr val="343433"/>
                </a:solidFill>
                <a:latin typeface="+mj-lt"/>
              </a:defRPr>
            </a:lvl5pPr>
          </a:lstStyle>
          <a:p>
            <a:pPr lvl="0"/>
            <a:r>
              <a:rPr lang="de-DE"/>
              <a:t>Formatvorlagen des Textmasters bearbeiten</a:t>
            </a:r>
          </a:p>
        </p:txBody>
      </p:sp>
      <p:sp>
        <p:nvSpPr>
          <p:cNvPr id="8" name="Inhaltsplatzhalter 7"/>
          <p:cNvSpPr>
            <a:spLocks noGrp="1"/>
          </p:cNvSpPr>
          <p:nvPr>
            <p:ph sz="quarter" idx="12" hasCustomPrompt="1"/>
          </p:nvPr>
        </p:nvSpPr>
        <p:spPr>
          <a:xfrm>
            <a:off x="4788024" y="2276872"/>
            <a:ext cx="3636491" cy="3708415"/>
          </a:xfrm>
          <a:prstGeom prst="rect">
            <a:avLst/>
          </a:prstGeom>
          <a:solidFill>
            <a:schemeClr val="bg1">
              <a:lumMod val="85000"/>
            </a:schemeClr>
          </a:solidFill>
        </p:spPr>
        <p:txBody>
          <a:bodyPr/>
          <a:lstStyle>
            <a:lvl1pPr marL="0" indent="0">
              <a:buFontTx/>
              <a:buNone/>
              <a:defRPr sz="1900">
                <a:solidFill>
                  <a:srgbClr val="343433"/>
                </a:solidFill>
                <a:latin typeface="+mj-lt"/>
              </a:defRPr>
            </a:lvl1pPr>
            <a:lvl2pPr marL="457200" indent="0">
              <a:buFontTx/>
              <a:buNone/>
              <a:defRPr sz="1900">
                <a:solidFill>
                  <a:srgbClr val="343433"/>
                </a:solidFill>
                <a:latin typeface="+mj-lt"/>
              </a:defRPr>
            </a:lvl2pPr>
            <a:lvl3pPr marL="914400" indent="0">
              <a:buFontTx/>
              <a:buNone/>
              <a:defRPr sz="1900">
                <a:solidFill>
                  <a:srgbClr val="343433"/>
                </a:solidFill>
                <a:latin typeface="+mj-lt"/>
              </a:defRPr>
            </a:lvl3pPr>
            <a:lvl4pPr marL="1371600" indent="0">
              <a:buFontTx/>
              <a:buNone/>
              <a:defRPr sz="1900">
                <a:solidFill>
                  <a:srgbClr val="343433"/>
                </a:solidFill>
                <a:latin typeface="+mj-lt"/>
              </a:defRPr>
            </a:lvl4pPr>
            <a:lvl5pPr marL="1828800" indent="0">
              <a:buFontTx/>
              <a:buNone/>
              <a:defRPr sz="1900">
                <a:solidFill>
                  <a:srgbClr val="343433"/>
                </a:solidFill>
                <a:latin typeface="+mj-lt"/>
              </a:defRPr>
            </a:lvl5pPr>
          </a:lstStyle>
          <a:p>
            <a:pPr lvl="0"/>
            <a:r>
              <a:rPr lang="de-DE" dirty="0"/>
              <a:t>Objekt</a:t>
            </a:r>
          </a:p>
        </p:txBody>
      </p:sp>
      <p:sp>
        <p:nvSpPr>
          <p:cNvPr id="7"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extLst>
      <p:ext uri="{BB962C8B-B14F-4D97-AF65-F5344CB8AC3E}">
        <p14:creationId xmlns:p14="http://schemas.microsoft.com/office/powerpoint/2010/main" val="195803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enutzerdefiniertes Layout">
    <p:spTree>
      <p:nvGrpSpPr>
        <p:cNvPr id="1" name=""/>
        <p:cNvGrpSpPr/>
        <p:nvPr/>
      </p:nvGrpSpPr>
      <p:grpSpPr>
        <a:xfrm>
          <a:off x="0" y="0"/>
          <a:ext cx="0" cy="0"/>
          <a:chOff x="0" y="0"/>
          <a:chExt cx="0" cy="0"/>
        </a:xfrm>
      </p:grpSpPr>
      <p:pic>
        <p:nvPicPr>
          <p:cNvPr id="3" name="Bild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614" cy="6875998"/>
          </a:xfrm>
          <a:prstGeom prst="rect">
            <a:avLst/>
          </a:prstGeom>
        </p:spPr>
      </p:pic>
    </p:spTree>
    <p:extLst>
      <p:ext uri="{BB962C8B-B14F-4D97-AF65-F5344CB8AC3E}">
        <p14:creationId xmlns:p14="http://schemas.microsoft.com/office/powerpoint/2010/main" val="201231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Bild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 y="0"/>
            <a:ext cx="9144000" cy="6876288"/>
          </a:xfrm>
          <a:prstGeom prst="rect">
            <a:avLst/>
          </a:prstGeom>
        </p:spPr>
      </p:pic>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rgbClr val="343433"/>
                </a:solidFill>
                <a:latin typeface="+mj-lt"/>
              </a:defRPr>
            </a:lvl1pPr>
          </a:lstStyle>
          <a:p>
            <a:r>
              <a:rPr lang="de-DE" dirty="0"/>
              <a:t>Seite </a:t>
            </a:r>
            <a:fld id="{EBA229B5-7CFD-BC45-B1DD-7E8FA6FF2A01}" type="slidenum">
              <a:rPr lang="de-DE" smtClean="0"/>
              <a:pPr/>
              <a:t>‹Nr.›</a:t>
            </a:fld>
            <a:endParaRPr lang="de-DE" dirty="0"/>
          </a:p>
        </p:txBody>
      </p:sp>
      <p:sp>
        <p:nvSpPr>
          <p:cNvPr id="2" name="Fußzeilenplatzhalter 1"/>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000">
                <a:solidFill>
                  <a:srgbClr val="343433"/>
                </a:solidFill>
              </a:defRPr>
            </a:lvl1pPr>
          </a:lstStyle>
          <a:p>
            <a:r>
              <a:rPr lang="de-DE"/>
              <a:t>Schule &amp; Recht I Univ.-Prof. Dr. Peter Bußjäger I 29.04.2025</a:t>
            </a:r>
            <a:endParaRPr lang="de-DE" dirty="0"/>
          </a:p>
        </p:txBody>
      </p:sp>
    </p:spTree>
    <p:extLst>
      <p:ext uri="{BB962C8B-B14F-4D97-AF65-F5344CB8AC3E}">
        <p14:creationId xmlns:p14="http://schemas.microsoft.com/office/powerpoint/2010/main" val="188785378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77" r:id="rId3"/>
    <p:sldLayoutId id="2147483662" r:id="rId4"/>
    <p:sldLayoutId id="2147483674" r:id="rId5"/>
    <p:sldLayoutId id="2147483676" r:id="rId6"/>
    <p:sldLayoutId id="2147483675" r:id="rId7"/>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vorarlberg.orf.at/stories/3259702/"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ris.bka.gv.at/Dokumente/Bvwg/BVWGT_20200622_W256_2216290_1_00/BVWGT_20200622_W256_2216290_1_00.pdf"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ris.bka.gv.at/Dokumente/Bvwg/BVWGT_20250122_W171_2298392_1_00/BVWGT_20250122_W171_2298392_1_00.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a:xfrm>
            <a:off x="668597" y="3933056"/>
            <a:ext cx="7772400" cy="1368152"/>
          </a:xfrm>
        </p:spPr>
        <p:txBody>
          <a:bodyPr/>
          <a:lstStyle/>
          <a:p>
            <a:r>
              <a:rPr lang="de-DE" sz="2800" dirty="0">
                <a:solidFill>
                  <a:srgbClr val="002060"/>
                </a:solidFill>
                <a:latin typeface="Arial" panose="020B0604020202020204" pitchFamily="34" charset="0"/>
                <a:cs typeface="Arial" panose="020B0604020202020204" pitchFamily="34" charset="0"/>
              </a:rPr>
              <a:t>Transparenz und Offenheit in Schule und Schulverwaltung. </a:t>
            </a:r>
            <a:br>
              <a:rPr lang="de-DE" sz="2800" dirty="0">
                <a:solidFill>
                  <a:srgbClr val="002060"/>
                </a:solidFill>
                <a:latin typeface="Arial" panose="020B0604020202020204" pitchFamily="34" charset="0"/>
                <a:cs typeface="Arial" panose="020B0604020202020204" pitchFamily="34" charset="0"/>
              </a:rPr>
            </a:br>
            <a:r>
              <a:rPr lang="de-DE" sz="2800" dirty="0">
                <a:solidFill>
                  <a:srgbClr val="002060"/>
                </a:solidFill>
                <a:latin typeface="Arial" panose="020B0604020202020204" pitchFamily="34" charset="0"/>
                <a:cs typeface="Arial" panose="020B0604020202020204" pitchFamily="34" charset="0"/>
              </a:rPr>
              <a:t>Was bringt das IFG Neues?</a:t>
            </a:r>
          </a:p>
        </p:txBody>
      </p:sp>
      <p:sp>
        <p:nvSpPr>
          <p:cNvPr id="9" name="Inhaltsplatzhalter 8"/>
          <p:cNvSpPr>
            <a:spLocks noGrp="1"/>
          </p:cNvSpPr>
          <p:nvPr>
            <p:ph sz="quarter" idx="10"/>
          </p:nvPr>
        </p:nvSpPr>
        <p:spPr>
          <a:xfrm>
            <a:off x="668597" y="5517232"/>
            <a:ext cx="7776219" cy="1008112"/>
          </a:xfrm>
        </p:spPr>
        <p:txBody>
          <a:bodyPr/>
          <a:lstStyle/>
          <a:p>
            <a:r>
              <a:rPr lang="de-DE" dirty="0"/>
              <a:t>Univ.-Prof. Dr. Peter Bußjäger</a:t>
            </a:r>
          </a:p>
          <a:p>
            <a:r>
              <a:rPr lang="de-DE" dirty="0"/>
              <a:t>Institut für Öffentliches Recht, Staats- und Verwaltungslehre </a:t>
            </a:r>
          </a:p>
          <a:p>
            <a:r>
              <a:rPr lang="de-DE" dirty="0"/>
              <a:t>Universität Innsbruck</a:t>
            </a:r>
          </a:p>
          <a:p>
            <a:endParaRPr lang="de-DE" dirty="0"/>
          </a:p>
        </p:txBody>
      </p:sp>
    </p:spTree>
    <p:extLst>
      <p:ext uri="{BB962C8B-B14F-4D97-AF65-F5344CB8AC3E}">
        <p14:creationId xmlns:p14="http://schemas.microsoft.com/office/powerpoint/2010/main" val="11187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DFF92-3933-4478-49F3-59911913A9B4}"/>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D7A8B6A4-BAB7-0637-1862-D4CE9C58ECF8}"/>
              </a:ext>
            </a:extLst>
          </p:cNvPr>
          <p:cNvSpPr>
            <a:spLocks noGrp="1"/>
          </p:cNvSpPr>
          <p:nvPr>
            <p:ph type="title"/>
          </p:nvPr>
        </p:nvSpPr>
        <p:spPr>
          <a:xfrm>
            <a:off x="598526" y="1268760"/>
            <a:ext cx="7886700" cy="720080"/>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r>
              <a:rPr lang="de-DE" dirty="0"/>
              <a:t/>
            </a:r>
            <a:br>
              <a:rPr lang="de-DE" dirty="0"/>
            </a:br>
            <a:endParaRPr lang="de-DE" dirty="0"/>
          </a:p>
        </p:txBody>
      </p:sp>
      <p:sp>
        <p:nvSpPr>
          <p:cNvPr id="9" name="Inhaltsplatzhalter 8">
            <a:extLst>
              <a:ext uri="{FF2B5EF4-FFF2-40B4-BE49-F238E27FC236}">
                <a16:creationId xmlns:a16="http://schemas.microsoft.com/office/drawing/2014/main" id="{9D9C439F-F01B-6269-F192-44A01BFD05B0}"/>
              </a:ext>
            </a:extLst>
          </p:cNvPr>
          <p:cNvSpPr>
            <a:spLocks noGrp="1"/>
          </p:cNvSpPr>
          <p:nvPr>
            <p:ph idx="1"/>
          </p:nvPr>
        </p:nvSpPr>
        <p:spPr>
          <a:xfrm>
            <a:off x="598526" y="2132856"/>
            <a:ext cx="8077930" cy="4032448"/>
          </a:xfrm>
        </p:spPr>
        <p:txBody>
          <a:bodyPr/>
          <a:lstStyle/>
          <a:p>
            <a:pPr marL="0" indent="0" algn="just">
              <a:buNone/>
            </a:pPr>
            <a:endParaRPr lang="de-DE" i="1" dirty="0"/>
          </a:p>
          <a:p>
            <a:pPr marL="0" indent="0" algn="just">
              <a:buNone/>
            </a:pPr>
            <a:r>
              <a:rPr lang="de-DE" i="1" dirty="0"/>
              <a:t>d) Kompetenzverteilung (Art. 22a Abs. 4 B-VG)</a:t>
            </a:r>
          </a:p>
          <a:p>
            <a:pPr marL="0" indent="0" algn="just">
              <a:buNone/>
            </a:pPr>
            <a:endParaRPr lang="de-DE" i="1" dirty="0"/>
          </a:p>
          <a:p>
            <a:pPr algn="just">
              <a:buFont typeface="Arial" panose="020B0604020202020204" pitchFamily="34" charset="0"/>
              <a:buChar char="•"/>
            </a:pPr>
            <a:r>
              <a:rPr lang="de-DE" dirty="0"/>
              <a:t>Bedarfskompetenz zugunsten des Bundes, Änderungen des IFG nur mit Zustimmung aller Länder</a:t>
            </a:r>
          </a:p>
          <a:p>
            <a:pPr algn="just">
              <a:buFont typeface="Arial" panose="020B0604020202020204" pitchFamily="34" charset="0"/>
              <a:buChar char="•"/>
            </a:pPr>
            <a:r>
              <a:rPr lang="de-DE" dirty="0"/>
              <a:t>Abweichungen durch den </a:t>
            </a:r>
            <a:r>
              <a:rPr lang="de-DE" dirty="0" err="1"/>
              <a:t>Materiengesetzgeber</a:t>
            </a:r>
            <a:r>
              <a:rPr lang="de-DE" dirty="0"/>
              <a:t> zulässig soweit erforderlich, aber Achtung:</a:t>
            </a:r>
          </a:p>
          <a:p>
            <a:pPr algn="just">
              <a:buFont typeface="Arial" panose="020B0604020202020204" pitchFamily="34" charset="0"/>
              <a:buChar char="•"/>
            </a:pPr>
            <a:r>
              <a:rPr lang="de-DE" dirty="0"/>
              <a:t>Das IFG beinhaltet kein umfassendes Informationsregime, sondern respektiert </a:t>
            </a:r>
            <a:r>
              <a:rPr lang="de-DE" dirty="0" err="1"/>
              <a:t>materienspezifische</a:t>
            </a:r>
            <a:r>
              <a:rPr lang="de-DE" dirty="0"/>
              <a:t> Informationsrechte.</a:t>
            </a:r>
          </a:p>
          <a:p>
            <a:pPr algn="just">
              <a:buFont typeface="Arial" panose="020B0604020202020204" pitchFamily="34" charset="0"/>
              <a:buChar char="•"/>
            </a:pPr>
            <a:endParaRPr lang="de-DE" i="1" dirty="0"/>
          </a:p>
          <a:p>
            <a:pPr marL="0" indent="0" algn="just">
              <a:buNone/>
            </a:pPr>
            <a:endParaRPr lang="de-DE" i="1" dirty="0"/>
          </a:p>
          <a:p>
            <a:pPr marL="0" indent="0" algn="just">
              <a:buNone/>
            </a:pPr>
            <a:endParaRPr lang="de-DE" i="1" dirty="0"/>
          </a:p>
          <a:p>
            <a:pPr marL="0" indent="0" algn="just">
              <a:buNone/>
            </a:pPr>
            <a:endParaRPr lang="de-DE" i="1" dirty="0"/>
          </a:p>
          <a:p>
            <a:pPr marL="0" indent="0" algn="just">
              <a:buNone/>
            </a:pPr>
            <a:endParaRPr lang="de-DE" dirty="0"/>
          </a:p>
          <a:p>
            <a:pPr algn="just">
              <a:buFont typeface="Arial" panose="020B0604020202020204" pitchFamily="34" charset="0"/>
              <a:buChar char="•"/>
            </a:pPr>
            <a:endParaRPr lang="de-DE" dirty="0"/>
          </a:p>
          <a:p>
            <a:pPr algn="just">
              <a:buFont typeface="Arial" panose="020B0604020202020204" pitchFamily="34" charset="0"/>
              <a:buChar char="•"/>
            </a:pPr>
            <a:endParaRPr lang="de-DE" dirty="0"/>
          </a:p>
          <a:p>
            <a:pPr marL="0" indent="0" algn="just">
              <a:buNone/>
            </a:pPr>
            <a:endParaRPr lang="de-DE" dirty="0"/>
          </a:p>
        </p:txBody>
      </p:sp>
      <p:sp>
        <p:nvSpPr>
          <p:cNvPr id="4" name="Foliennummernplatzhalter 3">
            <a:extLst>
              <a:ext uri="{FF2B5EF4-FFF2-40B4-BE49-F238E27FC236}">
                <a16:creationId xmlns:a16="http://schemas.microsoft.com/office/drawing/2014/main" id="{31ED11A0-C836-0AF3-2783-6ADE88F62750}"/>
              </a:ext>
            </a:extLst>
          </p:cNvPr>
          <p:cNvSpPr>
            <a:spLocks noGrp="1"/>
          </p:cNvSpPr>
          <p:nvPr>
            <p:ph type="sldNum" sz="quarter" idx="12"/>
          </p:nvPr>
        </p:nvSpPr>
        <p:spPr/>
        <p:txBody>
          <a:bodyPr/>
          <a:lstStyle/>
          <a:p>
            <a:r>
              <a:rPr lang="de-DE"/>
              <a:t>Seite </a:t>
            </a:r>
            <a:fld id="{EBA229B5-7CFD-BC45-B1DD-7E8FA6FF2A01}" type="slidenum">
              <a:rPr lang="de-DE" smtClean="0"/>
              <a:pPr/>
              <a:t>10</a:t>
            </a:fld>
            <a:endParaRPr lang="de-DE" dirty="0"/>
          </a:p>
        </p:txBody>
      </p:sp>
      <p:sp>
        <p:nvSpPr>
          <p:cNvPr id="2" name="Fußzeilenplatzhalter 1">
            <a:extLst>
              <a:ext uri="{FF2B5EF4-FFF2-40B4-BE49-F238E27FC236}">
                <a16:creationId xmlns:a16="http://schemas.microsoft.com/office/drawing/2014/main" id="{3EE5A6A4-EF8E-AB26-1351-6387E35C54B2}"/>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2214988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98526" y="1268760"/>
            <a:ext cx="7886700" cy="864096"/>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9" name="Inhaltsplatzhalter 8"/>
          <p:cNvSpPr>
            <a:spLocks noGrp="1"/>
          </p:cNvSpPr>
          <p:nvPr>
            <p:ph idx="1"/>
          </p:nvPr>
        </p:nvSpPr>
        <p:spPr>
          <a:xfrm>
            <a:off x="598526" y="2276872"/>
            <a:ext cx="7886700" cy="3960440"/>
          </a:xfrm>
        </p:spPr>
        <p:txBody>
          <a:bodyPr/>
          <a:lstStyle/>
          <a:p>
            <a:endParaRPr lang="de-DE" dirty="0"/>
          </a:p>
          <a:p>
            <a:pPr>
              <a:buFont typeface="Arial" panose="020B0604020202020204" pitchFamily="34" charset="0"/>
              <a:buChar char="•"/>
            </a:pPr>
            <a:endParaRPr lang="de-DE" dirty="0"/>
          </a:p>
          <a:p>
            <a:pPr>
              <a:buFont typeface="Arial" panose="020B0604020202020204" pitchFamily="34" charset="0"/>
              <a:buChar char="•"/>
            </a:pPr>
            <a:r>
              <a:rPr lang="de-DE" dirty="0"/>
              <a:t>Art 22a B-VG schafft nämlich keine umfassende Bundeskompetenz „Informationsrecht“ (dazu näher </a:t>
            </a:r>
            <a:r>
              <a:rPr lang="de-DE" i="1" dirty="0"/>
              <a:t>Obereder/Dworschak </a:t>
            </a:r>
            <a:r>
              <a:rPr lang="de-DE" dirty="0"/>
              <a:t>in </a:t>
            </a:r>
            <a:r>
              <a:rPr lang="de-DE" i="1" dirty="0"/>
              <a:t>Bußjäger/Dworschak</a:t>
            </a:r>
            <a:r>
              <a:rPr lang="de-DE" dirty="0"/>
              <a:t>, IFG § 16 IFG).</a:t>
            </a:r>
          </a:p>
          <a:p>
            <a:pPr>
              <a:buFont typeface="Arial" panose="020B0604020202020204" pitchFamily="34" charset="0"/>
              <a:buChar char="•"/>
            </a:pPr>
            <a:r>
              <a:rPr lang="de-DE" dirty="0"/>
              <a:t>Die Anwendung des IFG auf konkrete Informationssachverhalte benötigt daher einen „doppelten Blick“: Auf das spezifische </a:t>
            </a:r>
            <a:r>
              <a:rPr lang="de-DE" dirty="0" err="1"/>
              <a:t>Materiengesetz</a:t>
            </a:r>
            <a:r>
              <a:rPr lang="de-DE" dirty="0"/>
              <a:t> (insbesondere allfällige besondere Informationszugangsregelungen) sowie das IFG selbst.</a:t>
            </a:r>
          </a:p>
          <a:p>
            <a:pPr marL="0" indent="0">
              <a:buNone/>
            </a:pPr>
            <a:endParaRPr lang="de-DE" dirty="0"/>
          </a:p>
        </p:txBody>
      </p:sp>
      <p:sp>
        <p:nvSpPr>
          <p:cNvPr id="3" name="Foliennummernplatzhalter 2"/>
          <p:cNvSpPr>
            <a:spLocks noGrp="1"/>
          </p:cNvSpPr>
          <p:nvPr>
            <p:ph type="sldNum" sz="quarter" idx="12"/>
          </p:nvPr>
        </p:nvSpPr>
        <p:spPr/>
        <p:txBody>
          <a:bodyPr/>
          <a:lstStyle/>
          <a:p>
            <a:r>
              <a:rPr lang="de-DE"/>
              <a:t>Seite </a:t>
            </a:r>
            <a:fld id="{EBA229B5-7CFD-BC45-B1DD-7E8FA6FF2A01}" type="slidenum">
              <a:rPr lang="de-DE" smtClean="0"/>
              <a:pPr/>
              <a:t>11</a:t>
            </a:fld>
            <a:endParaRPr lang="de-DE" dirty="0"/>
          </a:p>
        </p:txBody>
      </p:sp>
      <p:sp>
        <p:nvSpPr>
          <p:cNvPr id="2" name="Fußzeilenplatzhalter 1"/>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425530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r>
              <a:rPr lang="de-DE" dirty="0"/>
              <a:t/>
            </a:r>
            <a:br>
              <a:rPr lang="de-DE" dirty="0"/>
            </a:br>
            <a:endParaRPr lang="de-DE" dirty="0"/>
          </a:p>
        </p:txBody>
      </p:sp>
      <p:sp>
        <p:nvSpPr>
          <p:cNvPr id="10" name="Inhaltsplatzhalter 9"/>
          <p:cNvSpPr>
            <a:spLocks noGrp="1"/>
          </p:cNvSpPr>
          <p:nvPr>
            <p:ph idx="1"/>
          </p:nvPr>
        </p:nvSpPr>
        <p:spPr>
          <a:xfrm>
            <a:off x="598526" y="2276872"/>
            <a:ext cx="7916824" cy="3888432"/>
          </a:xfrm>
        </p:spPr>
        <p:txBody>
          <a:bodyPr/>
          <a:lstStyle/>
          <a:p>
            <a:pPr marL="0" indent="0">
              <a:buNone/>
            </a:pPr>
            <a:endParaRPr lang="de-DE" dirty="0"/>
          </a:p>
          <a:p>
            <a:pPr marL="457200" indent="-457200">
              <a:buAutoNum type="alphaLcParenR"/>
            </a:pPr>
            <a:r>
              <a:rPr lang="de-DE" i="1" dirty="0"/>
              <a:t>Informationen (vgl. 2 Abs. 1 IFG)</a:t>
            </a:r>
          </a:p>
          <a:p>
            <a:pPr marL="457200" indent="-457200">
              <a:buAutoNum type="alphaLcParenR"/>
            </a:pPr>
            <a:endParaRPr lang="de-DE" i="1" dirty="0"/>
          </a:p>
          <a:p>
            <a:pPr marL="0" indent="0">
              <a:buNone/>
            </a:pPr>
            <a:r>
              <a:rPr lang="de-DE" dirty="0"/>
              <a:t>Information  =</a:t>
            </a:r>
          </a:p>
          <a:p>
            <a:pPr marL="0" indent="0">
              <a:buNone/>
            </a:pPr>
            <a:r>
              <a:rPr lang="de-DE" dirty="0"/>
              <a:t>jede amtlichen oder unternehmerischen Zwecken dienende Aufzeichnung im Wirkungsbereich eines Organs, im Tätigkeitsbereich einer Stiftung, eines Fonds oder einer Anstalt oder im Geschäftsbereich einer Unternehmung, unabhängig von der Form, in der sie vorhanden und verfügbar ist.</a:t>
            </a:r>
          </a:p>
          <a:p>
            <a:pPr marL="457200" indent="-457200">
              <a:buAutoNum type="alphaLcParenR"/>
            </a:pPr>
            <a:endParaRPr lang="de-DE" dirty="0"/>
          </a:p>
        </p:txBody>
      </p:sp>
      <p:sp>
        <p:nvSpPr>
          <p:cNvPr id="4" name="Foliennummernplatzhalter 3"/>
          <p:cNvSpPr>
            <a:spLocks noGrp="1"/>
          </p:cNvSpPr>
          <p:nvPr>
            <p:ph type="sldNum" sz="quarter" idx="12"/>
          </p:nvPr>
        </p:nvSpPr>
        <p:spPr/>
        <p:txBody>
          <a:bodyPr/>
          <a:lstStyle/>
          <a:p>
            <a:r>
              <a:rPr lang="de-DE"/>
              <a:t>Seite </a:t>
            </a:r>
            <a:fld id="{EBA229B5-7CFD-BC45-B1DD-7E8FA6FF2A01}" type="slidenum">
              <a:rPr lang="de-DE" smtClean="0"/>
              <a:pPr/>
              <a:t>12</a:t>
            </a:fld>
            <a:endParaRPr lang="de-DE" dirty="0"/>
          </a:p>
        </p:txBody>
      </p:sp>
      <p:sp>
        <p:nvSpPr>
          <p:cNvPr id="2" name="Fußzeilenplatzhalter 1"/>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129408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6FD2A-D431-F291-6627-6CDACE6A1508}"/>
            </a:ext>
          </a:extLst>
        </p:cNvPr>
        <p:cNvGrpSpPr/>
        <p:nvPr/>
      </p:nvGrpSpPr>
      <p:grpSpPr>
        <a:xfrm>
          <a:off x="0" y="0"/>
          <a:ext cx="0" cy="0"/>
          <a:chOff x="0" y="0"/>
          <a:chExt cx="0" cy="0"/>
        </a:xfrm>
      </p:grpSpPr>
      <p:sp>
        <p:nvSpPr>
          <p:cNvPr id="9" name="Titel 8">
            <a:extLst>
              <a:ext uri="{FF2B5EF4-FFF2-40B4-BE49-F238E27FC236}">
                <a16:creationId xmlns:a16="http://schemas.microsoft.com/office/drawing/2014/main" id="{B75B2421-A9B6-092A-0F25-9940C6F57CA3}"/>
              </a:ext>
            </a:extLst>
          </p:cNvPr>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r>
              <a:rPr lang="de-DE" dirty="0"/>
              <a:t/>
            </a:r>
            <a:br>
              <a:rPr lang="de-DE" dirty="0"/>
            </a:br>
            <a:endParaRPr lang="de-DE" dirty="0"/>
          </a:p>
        </p:txBody>
      </p:sp>
      <p:sp>
        <p:nvSpPr>
          <p:cNvPr id="10" name="Inhaltsplatzhalter 9">
            <a:extLst>
              <a:ext uri="{FF2B5EF4-FFF2-40B4-BE49-F238E27FC236}">
                <a16:creationId xmlns:a16="http://schemas.microsoft.com/office/drawing/2014/main" id="{2036221B-9036-EDC8-4967-00F86462B714}"/>
              </a:ext>
            </a:extLst>
          </p:cNvPr>
          <p:cNvSpPr>
            <a:spLocks noGrp="1"/>
          </p:cNvSpPr>
          <p:nvPr>
            <p:ph idx="1"/>
          </p:nvPr>
        </p:nvSpPr>
        <p:spPr>
          <a:xfrm>
            <a:off x="598526" y="2276872"/>
            <a:ext cx="7916824" cy="3888432"/>
          </a:xfrm>
        </p:spPr>
        <p:txBody>
          <a:bodyPr/>
          <a:lstStyle/>
          <a:p>
            <a:pPr marL="0" indent="0">
              <a:buNone/>
            </a:pPr>
            <a:endParaRPr lang="de-DE" dirty="0"/>
          </a:p>
          <a:p>
            <a:pPr marL="457200" indent="-457200">
              <a:buAutoNum type="alphaLcParenR"/>
            </a:pPr>
            <a:r>
              <a:rPr lang="de-DE" i="1" dirty="0"/>
              <a:t>Informationen von allgemeinem Interesse (vgl. 2 Abs. 2 IFG)</a:t>
            </a:r>
          </a:p>
          <a:p>
            <a:pPr marL="457200" indent="-457200">
              <a:buAutoNum type="alphaLcParenR"/>
            </a:pPr>
            <a:endParaRPr lang="de-DE" dirty="0"/>
          </a:p>
          <a:p>
            <a:pPr>
              <a:buFont typeface="Arial" panose="020B0604020202020204" pitchFamily="34" charset="0"/>
              <a:buChar char="•"/>
            </a:pPr>
            <a:r>
              <a:rPr lang="de-DE" dirty="0"/>
              <a:t>Betroffenheit eines allgemeinen Personenkreises oder Relevanz für diesen.</a:t>
            </a:r>
          </a:p>
          <a:p>
            <a:pPr>
              <a:buFont typeface="Arial" panose="020B0604020202020204" pitchFamily="34" charset="0"/>
              <a:buChar char="•"/>
            </a:pPr>
            <a:r>
              <a:rPr lang="de-DE" dirty="0"/>
              <a:t>Beispiele: Geschäftseinteilungen, Geschäftsordnungen, Tätigkeitsberichte, Amtsblätter, amtliche Statistiken.</a:t>
            </a:r>
          </a:p>
          <a:p>
            <a:pPr>
              <a:buFont typeface="Arial" panose="020B0604020202020204" pitchFamily="34" charset="0"/>
              <a:buChar char="•"/>
            </a:pPr>
            <a:r>
              <a:rPr lang="de-DE" dirty="0"/>
              <a:t>Erstellte oder in Auftrag gegebene Studien, Gutachten, Umfragen, Stellungnahmen und Verträge. </a:t>
            </a:r>
          </a:p>
          <a:p>
            <a:pPr>
              <a:buFont typeface="Arial" panose="020B0604020202020204" pitchFamily="34" charset="0"/>
              <a:buChar char="•"/>
            </a:pPr>
            <a:r>
              <a:rPr lang="de-DE" dirty="0"/>
              <a:t>Verträge mit einem Wert von über 100.000 Euro sind jedenfalls von allgemeinem Interesse (was aber nicht zwingend eine Veröffentlichungspflicht bedeutet).</a:t>
            </a:r>
          </a:p>
        </p:txBody>
      </p:sp>
      <p:sp>
        <p:nvSpPr>
          <p:cNvPr id="4" name="Foliennummernplatzhalter 3">
            <a:extLst>
              <a:ext uri="{FF2B5EF4-FFF2-40B4-BE49-F238E27FC236}">
                <a16:creationId xmlns:a16="http://schemas.microsoft.com/office/drawing/2014/main" id="{368F42CC-31F9-B9F6-D86E-EB831E9D5B80}"/>
              </a:ext>
            </a:extLst>
          </p:cNvPr>
          <p:cNvSpPr>
            <a:spLocks noGrp="1"/>
          </p:cNvSpPr>
          <p:nvPr>
            <p:ph type="sldNum" sz="quarter" idx="12"/>
          </p:nvPr>
        </p:nvSpPr>
        <p:spPr/>
        <p:txBody>
          <a:bodyPr/>
          <a:lstStyle/>
          <a:p>
            <a:r>
              <a:rPr lang="de-DE"/>
              <a:t>Seite </a:t>
            </a:r>
            <a:fld id="{EBA229B5-7CFD-BC45-B1DD-7E8FA6FF2A01}" type="slidenum">
              <a:rPr lang="de-DE" smtClean="0"/>
              <a:pPr/>
              <a:t>13</a:t>
            </a:fld>
            <a:endParaRPr lang="de-DE" dirty="0"/>
          </a:p>
        </p:txBody>
      </p:sp>
      <p:sp>
        <p:nvSpPr>
          <p:cNvPr id="2" name="Fußzeilenplatzhalter 1">
            <a:extLst>
              <a:ext uri="{FF2B5EF4-FFF2-40B4-BE49-F238E27FC236}">
                <a16:creationId xmlns:a16="http://schemas.microsoft.com/office/drawing/2014/main" id="{37603211-2523-DB39-36E1-8F8C134061D9}"/>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932398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514350" indent="-514350">
              <a:buFont typeface="+mj-lt"/>
              <a:buAutoNum type="arabicPeriod" startAt="4"/>
            </a:pPr>
            <a:r>
              <a:rPr lang="de-DE" b="1" dirty="0">
                <a:solidFill>
                  <a:schemeClr val="accent1">
                    <a:lumMod val="50000"/>
                  </a:schemeClr>
                </a:solidFill>
                <a:cs typeface="Arial" panose="020B0604020202020204" pitchFamily="34" charset="0"/>
              </a:rPr>
              <a:t>Verfahren und Praxisfragen</a:t>
            </a:r>
          </a:p>
        </p:txBody>
      </p:sp>
      <p:sp>
        <p:nvSpPr>
          <p:cNvPr id="3" name="Inhaltsplatzhalter 2"/>
          <p:cNvSpPr>
            <a:spLocks noGrp="1"/>
          </p:cNvSpPr>
          <p:nvPr>
            <p:ph idx="1"/>
          </p:nvPr>
        </p:nvSpPr>
        <p:spPr>
          <a:xfrm>
            <a:off x="587096" y="1925478"/>
            <a:ext cx="7886700" cy="4095809"/>
          </a:xfrm>
        </p:spPr>
        <p:txBody>
          <a:bodyPr/>
          <a:lstStyle/>
          <a:p>
            <a:pPr marL="368300" indent="-368300">
              <a:buFont typeface="+mj-lt"/>
              <a:buAutoNum type="alphaLcParenR"/>
            </a:pPr>
            <a:endParaRPr lang="de-DE" i="1" dirty="0"/>
          </a:p>
          <a:p>
            <a:pPr marL="368300" indent="-368300">
              <a:buFont typeface="+mj-lt"/>
              <a:buAutoNum type="alphaLcParenR"/>
            </a:pPr>
            <a:r>
              <a:rPr lang="de-DE" i="1" dirty="0"/>
              <a:t>Informationen von allgemeinem Interesse (§ 2 Abs. 2 IFG)</a:t>
            </a:r>
          </a:p>
          <a:p>
            <a:pPr marL="368300" indent="-368300">
              <a:buFont typeface="+mj-lt"/>
              <a:buAutoNum type="alphaLcParenR"/>
            </a:pPr>
            <a:endParaRPr lang="de-DE" sz="2000" dirty="0"/>
          </a:p>
          <a:p>
            <a:pPr>
              <a:buFont typeface="Arial" panose="020B0604020202020204" pitchFamily="34" charset="0"/>
              <a:buChar char="•"/>
            </a:pPr>
            <a:r>
              <a:rPr lang="de-DE" dirty="0"/>
              <a:t>Gibt die Behörde ein Rechtsgutachten in Auftrag, dann kann es sich um eine Information von allgemeinem Interesse handeln.</a:t>
            </a:r>
          </a:p>
          <a:p>
            <a:pPr>
              <a:buFont typeface="Arial" panose="020B0604020202020204" pitchFamily="34" charset="0"/>
              <a:buChar char="•"/>
            </a:pPr>
            <a:r>
              <a:rPr lang="de-DE" dirty="0"/>
              <a:t>Die Aufgabenzuordnung innerhalb der Verwaltung ist </a:t>
            </a:r>
            <a:r>
              <a:rPr lang="de-DE" dirty="0" err="1"/>
              <a:t>ebensowenig</a:t>
            </a:r>
            <a:r>
              <a:rPr lang="de-DE" dirty="0"/>
              <a:t> eine Information von allgemeinem Interesse wie Gutachten und Stellungnahmen in Verfahren.</a:t>
            </a:r>
          </a:p>
          <a:p>
            <a:pPr marL="0" indent="0">
              <a:buNone/>
            </a:pPr>
            <a:endParaRPr lang="de-DE" dirty="0"/>
          </a:p>
        </p:txBody>
      </p:sp>
      <p:sp>
        <p:nvSpPr>
          <p:cNvPr id="4" name="Foliennummernplatzhalter 3"/>
          <p:cNvSpPr>
            <a:spLocks noGrp="1"/>
          </p:cNvSpPr>
          <p:nvPr>
            <p:ph type="sldNum" sz="quarter" idx="12"/>
          </p:nvPr>
        </p:nvSpPr>
        <p:spPr/>
        <p:txBody>
          <a:bodyPr/>
          <a:lstStyle/>
          <a:p>
            <a:r>
              <a:rPr lang="de-DE"/>
              <a:t>Seite </a:t>
            </a:r>
            <a:fld id="{EBA229B5-7CFD-BC45-B1DD-7E8FA6FF2A01}" type="slidenum">
              <a:rPr lang="de-DE" smtClean="0"/>
              <a:pPr/>
              <a:t>14</a:t>
            </a:fld>
            <a:endParaRPr lang="de-DE" dirty="0"/>
          </a:p>
        </p:txBody>
      </p:sp>
      <p:sp>
        <p:nvSpPr>
          <p:cNvPr id="5" name="Fußzeilenplatzhalter 4"/>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4262966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3" name="Inhaltsplatzhalter 2"/>
          <p:cNvSpPr>
            <a:spLocks noGrp="1"/>
          </p:cNvSpPr>
          <p:nvPr>
            <p:ph idx="1"/>
          </p:nvPr>
        </p:nvSpPr>
        <p:spPr>
          <a:xfrm>
            <a:off x="598526" y="2276872"/>
            <a:ext cx="7886700" cy="3888432"/>
          </a:xfrm>
        </p:spPr>
        <p:txBody>
          <a:bodyPr/>
          <a:lstStyle/>
          <a:p>
            <a:pPr marL="0" indent="0">
              <a:buNone/>
            </a:pPr>
            <a:r>
              <a:rPr lang="de-DE" i="1" dirty="0"/>
              <a:t>b) Verfahren (§§ 7 bis 12 IFG)</a:t>
            </a:r>
          </a:p>
          <a:p>
            <a:pPr marL="0" indent="0">
              <a:buNone/>
            </a:pPr>
            <a:endParaRPr lang="de-DE" dirty="0"/>
          </a:p>
          <a:p>
            <a:pPr>
              <a:buFont typeface="Arial" panose="020B0604020202020204" pitchFamily="34" charset="0"/>
              <a:buChar char="•"/>
            </a:pPr>
            <a:r>
              <a:rPr lang="de-DE" dirty="0"/>
              <a:t>Informationserteilung bzw. Mitteilung der Nichtgewährung spätestens innerhalb von vier Wochen (§ 8 Abs. 1). Unter bestimmten Voraussetzungen Fristverlängerung um weitere vier Wochen (§ 8 Abs. 2).</a:t>
            </a:r>
          </a:p>
          <a:p>
            <a:pPr>
              <a:buFont typeface="Arial" panose="020B0604020202020204" pitchFamily="34" charset="0"/>
              <a:buChar char="•"/>
            </a:pPr>
            <a:r>
              <a:rPr lang="de-DE" dirty="0"/>
              <a:t>Anhörungsrecht betroffener Dritter (§ 10). </a:t>
            </a:r>
          </a:p>
          <a:p>
            <a:pPr>
              <a:buFont typeface="Arial" panose="020B0604020202020204" pitchFamily="34" charset="0"/>
              <a:buChar char="•"/>
            </a:pPr>
            <a:r>
              <a:rPr lang="de-DE" dirty="0"/>
              <a:t>Im Falle der Nichtgewährung ist binnen zwei Monaten nach Einlangen eines allfälligen Antrags ein Bescheid zu erlassen (§ 11). </a:t>
            </a:r>
          </a:p>
          <a:p>
            <a:pPr>
              <a:buFont typeface="Arial" panose="020B0604020202020204" pitchFamily="34" charset="0"/>
              <a:buChar char="•"/>
            </a:pPr>
            <a:r>
              <a:rPr lang="de-DE" dirty="0"/>
              <a:t>Das Verwaltungsgericht hat über die Beschwerde innerhalb von zwei Monaten zu entscheiden. Das Verwaltungsgericht kann die Information niemals selbst erteilen. </a:t>
            </a:r>
          </a:p>
        </p:txBody>
      </p:sp>
      <p:sp>
        <p:nvSpPr>
          <p:cNvPr id="4" name="Foliennummernplatzhalter 3"/>
          <p:cNvSpPr>
            <a:spLocks noGrp="1"/>
          </p:cNvSpPr>
          <p:nvPr>
            <p:ph type="sldNum" sz="quarter" idx="12"/>
          </p:nvPr>
        </p:nvSpPr>
        <p:spPr/>
        <p:txBody>
          <a:bodyPr/>
          <a:lstStyle/>
          <a:p>
            <a:r>
              <a:rPr lang="de-DE"/>
              <a:t>Seite </a:t>
            </a:r>
            <a:fld id="{EBA229B5-7CFD-BC45-B1DD-7E8FA6FF2A01}" type="slidenum">
              <a:rPr lang="de-DE" smtClean="0"/>
              <a:pPr/>
              <a:t>15</a:t>
            </a:fld>
            <a:endParaRPr lang="de-DE" dirty="0"/>
          </a:p>
        </p:txBody>
      </p:sp>
      <p:sp>
        <p:nvSpPr>
          <p:cNvPr id="5" name="Fußzeilenplatzhalter 4"/>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46964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6C8A3-1FDA-008C-64D8-1CFBAAE5BEC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46A9F77-A03E-0C87-2BD3-390C6F2E11D8}"/>
              </a:ext>
            </a:extLst>
          </p:cNvPr>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3" name="Inhaltsplatzhalter 2">
            <a:extLst>
              <a:ext uri="{FF2B5EF4-FFF2-40B4-BE49-F238E27FC236}">
                <a16:creationId xmlns:a16="http://schemas.microsoft.com/office/drawing/2014/main" id="{B7687F2A-986F-C6A1-674D-CAAD9187B456}"/>
              </a:ext>
            </a:extLst>
          </p:cNvPr>
          <p:cNvSpPr>
            <a:spLocks noGrp="1"/>
          </p:cNvSpPr>
          <p:nvPr>
            <p:ph idx="1"/>
          </p:nvPr>
        </p:nvSpPr>
        <p:spPr/>
        <p:txBody>
          <a:bodyPr/>
          <a:lstStyle/>
          <a:p>
            <a:pPr marL="0" indent="0">
              <a:buNone/>
            </a:pPr>
            <a:r>
              <a:rPr lang="de-DE" i="1" dirty="0"/>
              <a:t>b) Behördenzuständigkeit (§ 3 IFG)</a:t>
            </a:r>
          </a:p>
          <a:p>
            <a:pPr marL="0" indent="0">
              <a:buNone/>
            </a:pPr>
            <a:endParaRPr lang="de-DE" dirty="0"/>
          </a:p>
          <a:p>
            <a:pPr>
              <a:buFont typeface="Arial" panose="020B0604020202020204" pitchFamily="34" charset="0"/>
              <a:buChar char="•"/>
            </a:pPr>
            <a:r>
              <a:rPr lang="de-DE" dirty="0"/>
              <a:t>§ 3 IFG unterscheidet zwischen der Zuständigkeit zur proaktiven Veröffentlichung (Abs. 1) und jener zur Informationserteilung (Abs. 2).</a:t>
            </a:r>
          </a:p>
          <a:p>
            <a:pPr>
              <a:buFont typeface="Arial" panose="020B0604020202020204" pitchFamily="34" charset="0"/>
              <a:buChar char="•"/>
            </a:pPr>
            <a:r>
              <a:rPr lang="de-DE" dirty="0"/>
              <a:t>Im ersten Fall ist jenes Organ zuständig, das die Information erstellt oder in Auftrag gegeben hat.</a:t>
            </a:r>
          </a:p>
          <a:p>
            <a:pPr>
              <a:buFont typeface="Arial" panose="020B0604020202020204" pitchFamily="34" charset="0"/>
              <a:buChar char="•"/>
            </a:pPr>
            <a:r>
              <a:rPr lang="de-DE" dirty="0"/>
              <a:t>Im zweiten Fall jenes informationspflichtige Organ, zu dessen Zuständigkeit und Wirkungsbereich die Information gehört.</a:t>
            </a:r>
          </a:p>
          <a:p>
            <a:pPr>
              <a:buFont typeface="Arial" panose="020B0604020202020204" pitchFamily="34" charset="0"/>
              <a:buChar char="•"/>
            </a:pPr>
            <a:r>
              <a:rPr lang="de-DE" dirty="0"/>
              <a:t>Das können verschiedene Organe sein! </a:t>
            </a:r>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4" name="Foliennummernplatzhalter 3">
            <a:extLst>
              <a:ext uri="{FF2B5EF4-FFF2-40B4-BE49-F238E27FC236}">
                <a16:creationId xmlns:a16="http://schemas.microsoft.com/office/drawing/2014/main" id="{71160AC1-C806-3AB6-1637-64A2939581DE}"/>
              </a:ext>
            </a:extLst>
          </p:cNvPr>
          <p:cNvSpPr>
            <a:spLocks noGrp="1"/>
          </p:cNvSpPr>
          <p:nvPr>
            <p:ph type="sldNum" sz="quarter" idx="12"/>
          </p:nvPr>
        </p:nvSpPr>
        <p:spPr/>
        <p:txBody>
          <a:bodyPr/>
          <a:lstStyle/>
          <a:p>
            <a:r>
              <a:rPr lang="de-DE"/>
              <a:t>Seite </a:t>
            </a:r>
            <a:fld id="{EBA229B5-7CFD-BC45-B1DD-7E8FA6FF2A01}" type="slidenum">
              <a:rPr lang="de-DE" smtClean="0"/>
              <a:pPr/>
              <a:t>16</a:t>
            </a:fld>
            <a:endParaRPr lang="de-DE" dirty="0"/>
          </a:p>
        </p:txBody>
      </p:sp>
      <p:sp>
        <p:nvSpPr>
          <p:cNvPr id="5" name="Fußzeilenplatzhalter 4">
            <a:extLst>
              <a:ext uri="{FF2B5EF4-FFF2-40B4-BE49-F238E27FC236}">
                <a16:creationId xmlns:a16="http://schemas.microsoft.com/office/drawing/2014/main" id="{04AA90F1-5C2B-6E52-8867-488BDF942F0F}"/>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2501361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1B606-D3C6-B4C2-62CD-29FC56CB2D0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04A98E9-C30C-2042-04DA-1F042277E754}"/>
              </a:ext>
            </a:extLst>
          </p:cNvPr>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3" name="Inhaltsplatzhalter 2">
            <a:extLst>
              <a:ext uri="{FF2B5EF4-FFF2-40B4-BE49-F238E27FC236}">
                <a16:creationId xmlns:a16="http://schemas.microsoft.com/office/drawing/2014/main" id="{D464AEBA-3123-81A5-FB2A-AF5B1576FB0A}"/>
              </a:ext>
            </a:extLst>
          </p:cNvPr>
          <p:cNvSpPr>
            <a:spLocks noGrp="1"/>
          </p:cNvSpPr>
          <p:nvPr>
            <p:ph idx="1"/>
          </p:nvPr>
        </p:nvSpPr>
        <p:spPr/>
        <p:txBody>
          <a:bodyPr/>
          <a:lstStyle/>
          <a:p>
            <a:pPr marL="0" indent="0">
              <a:buNone/>
            </a:pPr>
            <a:r>
              <a:rPr lang="de-DE" i="1" dirty="0"/>
              <a:t>c) Praxisfragen 1: „Brennpunktschule“</a:t>
            </a:r>
          </a:p>
          <a:p>
            <a:pPr marL="0" indent="0">
              <a:buNone/>
            </a:pPr>
            <a:endParaRPr lang="de-DE" i="1" dirty="0"/>
          </a:p>
          <a:p>
            <a:pPr marL="0" indent="0">
              <a:buNone/>
            </a:pPr>
            <a:r>
              <a:rPr lang="de-DE" i="1" dirty="0">
                <a:hlinkClick r:id="rId2"/>
              </a:rPr>
              <a:t>https://vorarlberg.orf.at/stories/3259702/</a:t>
            </a:r>
            <a:endParaRPr lang="de-DE" i="1" dirty="0"/>
          </a:p>
          <a:p>
            <a:pPr marL="0" indent="0">
              <a:buNone/>
            </a:pPr>
            <a:endParaRPr lang="de-DE" i="1" dirty="0"/>
          </a:p>
          <a:p>
            <a:pPr marL="0" indent="0">
              <a:buNone/>
            </a:pPr>
            <a:r>
              <a:rPr lang="de-DE" dirty="0"/>
              <a:t>Ist § 21 Abs. 5 Bildungsdokumentationsgesetz verfassungskonform?</a:t>
            </a:r>
          </a:p>
          <a:p>
            <a:pPr marL="0" indent="0">
              <a:buNone/>
            </a:pPr>
            <a:r>
              <a:rPr lang="de-DE" dirty="0"/>
              <a:t>„…</a:t>
            </a:r>
          </a:p>
          <a:p>
            <a:pPr marL="0" indent="0">
              <a:buNone/>
            </a:pPr>
            <a:r>
              <a:rPr lang="de-DE" dirty="0"/>
              <a:t>(5)Alle Personen, die auf Grund dieses Bundesgesetzes personenbezogene Daten gemäß Art. 4 Z 1 DSGVO verarbeiten, sind nicht berechtigt, Auskunftsbegehren gemäß Auskunftspflichtgesetz, BGBl. Nr. 287/1987, betreffend schulstandortbezogene Daten, auch in aggregierter Form, zu beantworten.“</a:t>
            </a:r>
          </a:p>
          <a:p>
            <a:pPr marL="0" indent="0">
              <a:buNone/>
            </a:pPr>
            <a:endParaRPr lang="de-DE" i="1" dirty="0"/>
          </a:p>
          <a:p>
            <a:pPr marL="0" indent="0">
              <a:buNone/>
            </a:pPr>
            <a:endParaRPr lang="de-DE" i="1" dirty="0"/>
          </a:p>
          <a:p>
            <a:pPr marL="0" indent="0">
              <a:buNone/>
            </a:pPr>
            <a:endParaRPr lang="de-DE" i="1" dirty="0"/>
          </a:p>
          <a:p>
            <a:pPr marL="0" indent="0">
              <a:buNone/>
            </a:pPr>
            <a:endParaRPr lang="de-DE" i="1"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4" name="Foliennummernplatzhalter 3">
            <a:extLst>
              <a:ext uri="{FF2B5EF4-FFF2-40B4-BE49-F238E27FC236}">
                <a16:creationId xmlns:a16="http://schemas.microsoft.com/office/drawing/2014/main" id="{6A360003-1C19-3592-7EBF-4E27FDD703D3}"/>
              </a:ext>
            </a:extLst>
          </p:cNvPr>
          <p:cNvSpPr>
            <a:spLocks noGrp="1"/>
          </p:cNvSpPr>
          <p:nvPr>
            <p:ph type="sldNum" sz="quarter" idx="12"/>
          </p:nvPr>
        </p:nvSpPr>
        <p:spPr/>
        <p:txBody>
          <a:bodyPr/>
          <a:lstStyle/>
          <a:p>
            <a:r>
              <a:rPr lang="de-DE"/>
              <a:t>Seite </a:t>
            </a:r>
            <a:fld id="{EBA229B5-7CFD-BC45-B1DD-7E8FA6FF2A01}" type="slidenum">
              <a:rPr lang="de-DE" smtClean="0"/>
              <a:pPr/>
              <a:t>17</a:t>
            </a:fld>
            <a:endParaRPr lang="de-DE" dirty="0"/>
          </a:p>
        </p:txBody>
      </p:sp>
      <p:sp>
        <p:nvSpPr>
          <p:cNvPr id="5" name="Fußzeilenplatzhalter 4">
            <a:extLst>
              <a:ext uri="{FF2B5EF4-FFF2-40B4-BE49-F238E27FC236}">
                <a16:creationId xmlns:a16="http://schemas.microsoft.com/office/drawing/2014/main" id="{8C4E356D-347D-9F81-4CDA-28D12F8B593B}"/>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274364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823D9-DA91-1DC4-D2CF-E9F7F71B597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96A1DF9-D4DA-CFD1-4405-5DB87F7E9518}"/>
              </a:ext>
            </a:extLst>
          </p:cNvPr>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3" name="Inhaltsplatzhalter 2">
            <a:extLst>
              <a:ext uri="{FF2B5EF4-FFF2-40B4-BE49-F238E27FC236}">
                <a16:creationId xmlns:a16="http://schemas.microsoft.com/office/drawing/2014/main" id="{84485576-A1AA-263C-939E-FB390690B93F}"/>
              </a:ext>
            </a:extLst>
          </p:cNvPr>
          <p:cNvSpPr>
            <a:spLocks noGrp="1"/>
          </p:cNvSpPr>
          <p:nvPr>
            <p:ph idx="1"/>
          </p:nvPr>
        </p:nvSpPr>
        <p:spPr/>
        <p:txBody>
          <a:bodyPr/>
          <a:lstStyle/>
          <a:p>
            <a:pPr marL="0" indent="0">
              <a:buNone/>
            </a:pPr>
            <a:r>
              <a:rPr lang="de-DE" i="1" dirty="0"/>
              <a:t>Praxisfragen 2: Wer nichts weiß, muss auch nicht informieren</a:t>
            </a:r>
          </a:p>
          <a:p>
            <a:pPr marL="0" indent="0">
              <a:buNone/>
            </a:pPr>
            <a:endParaRPr lang="de-DE" i="1" dirty="0"/>
          </a:p>
          <a:p>
            <a:pPr marL="0" indent="0">
              <a:buNone/>
            </a:pPr>
            <a:r>
              <a:rPr lang="de-DE" i="1" dirty="0">
                <a:hlinkClick r:id="rId2"/>
              </a:rPr>
              <a:t>https://www.ris.bka.gv.at/Dokumente/Bvwg</a:t>
            </a:r>
            <a:r>
              <a:rPr lang="de-DE" i="1">
                <a:hlinkClick r:id="rId2"/>
              </a:rPr>
              <a:t>/BVWGT_20200622_W256_2216290_1_00/BVWGT_20200622_W256_2216290_1_00.pdf</a:t>
            </a:r>
            <a:endParaRPr lang="de-DE" i="1"/>
          </a:p>
          <a:p>
            <a:pPr marL="0" indent="0">
              <a:buNone/>
            </a:pPr>
            <a:r>
              <a:rPr lang="de-DE" i="1"/>
              <a:t> </a:t>
            </a:r>
            <a:endParaRPr lang="de-DE" i="1"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4" name="Foliennummernplatzhalter 3">
            <a:extLst>
              <a:ext uri="{FF2B5EF4-FFF2-40B4-BE49-F238E27FC236}">
                <a16:creationId xmlns:a16="http://schemas.microsoft.com/office/drawing/2014/main" id="{C837B84B-C3CB-25A0-59D5-4F1A1BB63727}"/>
              </a:ext>
            </a:extLst>
          </p:cNvPr>
          <p:cNvSpPr>
            <a:spLocks noGrp="1"/>
          </p:cNvSpPr>
          <p:nvPr>
            <p:ph type="sldNum" sz="quarter" idx="12"/>
          </p:nvPr>
        </p:nvSpPr>
        <p:spPr/>
        <p:txBody>
          <a:bodyPr/>
          <a:lstStyle/>
          <a:p>
            <a:r>
              <a:rPr lang="de-DE"/>
              <a:t>Seite </a:t>
            </a:r>
            <a:fld id="{EBA229B5-7CFD-BC45-B1DD-7E8FA6FF2A01}" type="slidenum">
              <a:rPr lang="de-DE" smtClean="0"/>
              <a:pPr/>
              <a:t>18</a:t>
            </a:fld>
            <a:endParaRPr lang="de-DE" dirty="0"/>
          </a:p>
        </p:txBody>
      </p:sp>
      <p:sp>
        <p:nvSpPr>
          <p:cNvPr id="5" name="Fußzeilenplatzhalter 4">
            <a:extLst>
              <a:ext uri="{FF2B5EF4-FFF2-40B4-BE49-F238E27FC236}">
                <a16:creationId xmlns:a16="http://schemas.microsoft.com/office/drawing/2014/main" id="{D897C75D-AC75-4773-CF05-7D96C052255A}"/>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271820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A8E74-C498-0266-D8E4-11C242AE15E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3DA33CB-34C7-F2EA-60B9-BC3D0ADA9E54}"/>
              </a:ext>
            </a:extLst>
          </p:cNvPr>
          <p:cNvSpPr>
            <a:spLocks noGrp="1"/>
          </p:cNvSpPr>
          <p:nvPr>
            <p:ph type="title"/>
          </p:nvPr>
        </p:nvSpPr>
        <p:spPr/>
        <p:txBody>
          <a:bodyPr/>
          <a:lstStyle/>
          <a:p>
            <a:r>
              <a:rPr lang="de-DE" b="1" dirty="0">
                <a:solidFill>
                  <a:schemeClr val="accent1">
                    <a:lumMod val="50000"/>
                  </a:schemeClr>
                </a:solidFill>
                <a:cs typeface="Arial" panose="020B0604020202020204" pitchFamily="34" charset="0"/>
              </a:rPr>
              <a:t>4. Verfahren und Praxisfragen</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3" name="Inhaltsplatzhalter 2">
            <a:extLst>
              <a:ext uri="{FF2B5EF4-FFF2-40B4-BE49-F238E27FC236}">
                <a16:creationId xmlns:a16="http://schemas.microsoft.com/office/drawing/2014/main" id="{B138A394-EBE9-2D19-DB94-A07A5C634751}"/>
              </a:ext>
            </a:extLst>
          </p:cNvPr>
          <p:cNvSpPr>
            <a:spLocks noGrp="1"/>
          </p:cNvSpPr>
          <p:nvPr>
            <p:ph idx="1"/>
          </p:nvPr>
        </p:nvSpPr>
        <p:spPr/>
        <p:txBody>
          <a:bodyPr/>
          <a:lstStyle/>
          <a:p>
            <a:pPr marL="0" indent="0">
              <a:buNone/>
            </a:pPr>
            <a:r>
              <a:rPr lang="de-DE" i="1" dirty="0"/>
              <a:t>c) Praxisfragen 3: Ist journalistisches Interesse “offenbar missbräuchlich“?</a:t>
            </a:r>
          </a:p>
          <a:p>
            <a:pPr marL="0" indent="0">
              <a:buNone/>
            </a:pPr>
            <a:endParaRPr lang="de-DE" i="1" dirty="0"/>
          </a:p>
          <a:p>
            <a:pPr marL="0" indent="0">
              <a:buNone/>
            </a:pPr>
            <a:endParaRPr lang="de-DE" i="1" dirty="0"/>
          </a:p>
          <a:p>
            <a:pPr marL="0" indent="0">
              <a:buNone/>
            </a:pPr>
            <a:r>
              <a:rPr lang="de-DE" i="1" dirty="0">
                <a:hlinkClick r:id="rId2"/>
              </a:rPr>
              <a:t>https://www.ris.bka.gv.at/Dokumente/Bvwg/BVWGT_20250122_W171_2298392_1_00/BVWGT_20250122_W171_2298392_1_00.pdf</a:t>
            </a:r>
            <a:endParaRPr lang="de-DE" i="1" dirty="0"/>
          </a:p>
          <a:p>
            <a:pPr marL="0" indent="0">
              <a:buNone/>
            </a:pPr>
            <a:endParaRPr lang="de-DE" i="1"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4" name="Foliennummernplatzhalter 3">
            <a:extLst>
              <a:ext uri="{FF2B5EF4-FFF2-40B4-BE49-F238E27FC236}">
                <a16:creationId xmlns:a16="http://schemas.microsoft.com/office/drawing/2014/main" id="{FEF4D992-2507-5361-9ED6-490F123D8591}"/>
              </a:ext>
            </a:extLst>
          </p:cNvPr>
          <p:cNvSpPr>
            <a:spLocks noGrp="1"/>
          </p:cNvSpPr>
          <p:nvPr>
            <p:ph type="sldNum" sz="quarter" idx="12"/>
          </p:nvPr>
        </p:nvSpPr>
        <p:spPr/>
        <p:txBody>
          <a:bodyPr/>
          <a:lstStyle/>
          <a:p>
            <a:r>
              <a:rPr lang="de-DE"/>
              <a:t>Seite </a:t>
            </a:r>
            <a:fld id="{EBA229B5-7CFD-BC45-B1DD-7E8FA6FF2A01}" type="slidenum">
              <a:rPr lang="de-DE" smtClean="0"/>
              <a:pPr/>
              <a:t>19</a:t>
            </a:fld>
            <a:endParaRPr lang="de-DE" dirty="0"/>
          </a:p>
        </p:txBody>
      </p:sp>
      <p:sp>
        <p:nvSpPr>
          <p:cNvPr id="5" name="Fußzeilenplatzhalter 4">
            <a:extLst>
              <a:ext uri="{FF2B5EF4-FFF2-40B4-BE49-F238E27FC236}">
                <a16:creationId xmlns:a16="http://schemas.microsoft.com/office/drawing/2014/main" id="{2E7EDF53-98B7-5AB0-1F1F-3217403779B7}"/>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91567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b="1" dirty="0">
                <a:solidFill>
                  <a:schemeClr val="accent1">
                    <a:lumMod val="50000"/>
                  </a:schemeClr>
                </a:solidFill>
                <a:cs typeface="Arial" panose="020B0604020202020204" pitchFamily="34" charset="0"/>
              </a:rPr>
              <a:t>Inhaltsübersicht</a:t>
            </a:r>
          </a:p>
        </p:txBody>
      </p:sp>
      <p:sp>
        <p:nvSpPr>
          <p:cNvPr id="9" name="Inhaltsplatzhalter 8"/>
          <p:cNvSpPr>
            <a:spLocks noGrp="1"/>
          </p:cNvSpPr>
          <p:nvPr>
            <p:ph idx="1"/>
          </p:nvPr>
        </p:nvSpPr>
        <p:spPr>
          <a:xfrm>
            <a:off x="607377" y="1740346"/>
            <a:ext cx="7886700" cy="4616004"/>
          </a:xfrm>
        </p:spPr>
        <p:txBody>
          <a:bodyPr/>
          <a:lstStyle/>
          <a:p>
            <a:pPr marL="457200" indent="-457200">
              <a:buFont typeface="+mj-lt"/>
              <a:buAutoNum type="arabicPeriod"/>
            </a:pPr>
            <a:r>
              <a:rPr lang="de-DE" sz="1800" dirty="0"/>
              <a:t>Einleitung</a:t>
            </a:r>
          </a:p>
          <a:p>
            <a:pPr marL="457200" indent="-457200">
              <a:buFont typeface="+mj-lt"/>
              <a:buAutoNum type="arabicPeriod"/>
            </a:pPr>
            <a:r>
              <a:rPr lang="de-DE" sz="1800" dirty="0"/>
              <a:t>Kurzer Überblick</a:t>
            </a:r>
          </a:p>
          <a:p>
            <a:pPr marL="457200" indent="-457200">
              <a:buFont typeface="+mj-lt"/>
              <a:buAutoNum type="arabicPeriod" startAt="3"/>
            </a:pPr>
            <a:r>
              <a:rPr lang="de-DE" sz="1800" dirty="0"/>
              <a:t>Grundlagen der Informationsfreiheit – der neue Art. 22a B-VG</a:t>
            </a:r>
          </a:p>
          <a:p>
            <a:pPr marL="457200" indent="-457200">
              <a:buAutoNum type="alphaLcParenR"/>
            </a:pPr>
            <a:r>
              <a:rPr lang="de-DE" sz="1800" dirty="0"/>
              <a:t>Proaktive Veröffentlichungspflicht </a:t>
            </a:r>
          </a:p>
          <a:p>
            <a:pPr marL="457200" indent="-457200">
              <a:buAutoNum type="alphaLcParenR"/>
            </a:pPr>
            <a:r>
              <a:rPr lang="de-DE" sz="1800" dirty="0"/>
              <a:t>Grundrecht auf Information</a:t>
            </a:r>
          </a:p>
          <a:p>
            <a:pPr marL="457200" indent="-457200">
              <a:buAutoNum type="alphaLcParenR"/>
            </a:pPr>
            <a:r>
              <a:rPr lang="de-DE" sz="1800" dirty="0"/>
              <a:t>Geheimhaltungsverpflichtung und Abwägung</a:t>
            </a:r>
          </a:p>
          <a:p>
            <a:pPr marL="457200" indent="-457200">
              <a:buAutoNum type="alphaLcParenR"/>
            </a:pPr>
            <a:r>
              <a:rPr lang="de-DE" sz="1800" dirty="0"/>
              <a:t>Kompetenzverteilung</a:t>
            </a:r>
          </a:p>
          <a:p>
            <a:pPr marL="457200" indent="-457200">
              <a:buFont typeface="+mj-lt"/>
              <a:buAutoNum type="arabicPeriod" startAt="4"/>
            </a:pPr>
            <a:r>
              <a:rPr lang="de-DE" sz="1800" dirty="0"/>
              <a:t>Verfahren und Praxisfragen</a:t>
            </a:r>
          </a:p>
          <a:p>
            <a:pPr marL="457200" indent="-457200">
              <a:buFont typeface=".AppleSystemUIFont" charset="-120"/>
              <a:buAutoNum type="alphaLcParenR"/>
            </a:pPr>
            <a:r>
              <a:rPr lang="de-DE" sz="1800" dirty="0"/>
              <a:t>Was sind Informationen?</a:t>
            </a:r>
          </a:p>
          <a:p>
            <a:pPr marL="457200" indent="-457200">
              <a:buFont typeface=".AppleSystemUIFont" charset="-120"/>
              <a:buAutoNum type="alphaLcParenR"/>
            </a:pPr>
            <a:r>
              <a:rPr lang="de-DE" sz="1800" dirty="0"/>
              <a:t>Verfahren</a:t>
            </a:r>
          </a:p>
          <a:p>
            <a:pPr marL="457200" indent="-457200">
              <a:buAutoNum type="alphaLcParenR"/>
            </a:pPr>
            <a:r>
              <a:rPr lang="de-DE" sz="1800" dirty="0"/>
              <a:t>Beispiele</a:t>
            </a:r>
          </a:p>
          <a:p>
            <a:pPr>
              <a:buAutoNum type="arabicPeriod" startAt="5"/>
            </a:pPr>
            <a:r>
              <a:rPr lang="de-DE" sz="1800" dirty="0"/>
              <a:t>Schlussbemerkung</a:t>
            </a:r>
          </a:p>
          <a:p>
            <a:pPr>
              <a:buAutoNum type="arabicPeriod" startAt="5"/>
            </a:pPr>
            <a:endParaRPr lang="de-DE" sz="1800" dirty="0"/>
          </a:p>
          <a:p>
            <a:pPr marL="0" indent="0">
              <a:buNone/>
            </a:pPr>
            <a:endParaRPr lang="de-DE" dirty="0"/>
          </a:p>
          <a:p>
            <a:pPr marL="0" indent="0">
              <a:buNone/>
            </a:pPr>
            <a:endParaRPr lang="de-DE" dirty="0"/>
          </a:p>
          <a:p>
            <a:pPr marL="457200" indent="-457200">
              <a:buFont typeface="+mj-lt"/>
              <a:buAutoNum type="arabicPeriod"/>
            </a:pPr>
            <a:endParaRPr lang="de-DE" dirty="0"/>
          </a:p>
        </p:txBody>
      </p:sp>
      <p:sp>
        <p:nvSpPr>
          <p:cNvPr id="3" name="Foliennummernplatzhalter 2"/>
          <p:cNvSpPr>
            <a:spLocks noGrp="1"/>
          </p:cNvSpPr>
          <p:nvPr>
            <p:ph type="sldNum" sz="quarter" idx="12"/>
          </p:nvPr>
        </p:nvSpPr>
        <p:spPr/>
        <p:txBody>
          <a:bodyPr/>
          <a:lstStyle/>
          <a:p>
            <a:r>
              <a:rPr lang="de-DE"/>
              <a:t>Seite </a:t>
            </a:r>
            <a:fld id="{EBA229B5-7CFD-BC45-B1DD-7E8FA6FF2A01}" type="slidenum">
              <a:rPr lang="de-DE" smtClean="0"/>
              <a:pPr/>
              <a:t>2</a:t>
            </a:fld>
            <a:endParaRPr lang="de-DE" dirty="0"/>
          </a:p>
        </p:txBody>
      </p:sp>
      <p:sp>
        <p:nvSpPr>
          <p:cNvPr id="2" name="Fußzeilenplatzhalter 1"/>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07140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D5942-629C-B032-5424-895CC5D64A79}"/>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FFE47ACE-2F81-DD96-8CBB-2345E15AEFA0}"/>
              </a:ext>
            </a:extLst>
          </p:cNvPr>
          <p:cNvSpPr>
            <a:spLocks noGrp="1"/>
          </p:cNvSpPr>
          <p:nvPr>
            <p:ph type="title"/>
          </p:nvPr>
        </p:nvSpPr>
        <p:spPr>
          <a:xfrm>
            <a:off x="598526" y="915486"/>
            <a:ext cx="7886700" cy="864096"/>
          </a:xfrm>
        </p:spPr>
        <p:txBody>
          <a:bodyPr/>
          <a:lstStyle/>
          <a:p>
            <a:r>
              <a:rPr lang="de-DE" b="1" dirty="0">
                <a:solidFill>
                  <a:srgbClr val="002060"/>
                </a:solidFill>
              </a:rPr>
              <a:t>5. Schlussbemerkung</a:t>
            </a:r>
            <a:r>
              <a:rPr lang="de-DE" dirty="0"/>
              <a:t/>
            </a:r>
            <a:br>
              <a:rPr lang="de-DE" dirty="0"/>
            </a:br>
            <a:endParaRPr lang="de-DE" dirty="0"/>
          </a:p>
        </p:txBody>
      </p:sp>
      <p:sp>
        <p:nvSpPr>
          <p:cNvPr id="9" name="Inhaltsplatzhalter 8">
            <a:extLst>
              <a:ext uri="{FF2B5EF4-FFF2-40B4-BE49-F238E27FC236}">
                <a16:creationId xmlns:a16="http://schemas.microsoft.com/office/drawing/2014/main" id="{90D87F8F-8B83-A487-7F27-CE9D4476B868}"/>
              </a:ext>
            </a:extLst>
          </p:cNvPr>
          <p:cNvSpPr>
            <a:spLocks noGrp="1"/>
          </p:cNvSpPr>
          <p:nvPr>
            <p:ph idx="1"/>
          </p:nvPr>
        </p:nvSpPr>
        <p:spPr>
          <a:xfrm>
            <a:off x="598526" y="1700808"/>
            <a:ext cx="8077930" cy="4392488"/>
          </a:xfrm>
        </p:spPr>
        <p:txBody>
          <a:bodyPr/>
          <a:lstStyle/>
          <a:p>
            <a:pPr marL="0" indent="0" algn="just">
              <a:buNone/>
            </a:pPr>
            <a:endParaRPr lang="de-DE" i="1" dirty="0"/>
          </a:p>
          <a:p>
            <a:pPr marL="0" indent="0" algn="just">
              <a:buNone/>
            </a:pPr>
            <a:r>
              <a:rPr lang="de-DE" i="1" dirty="0"/>
              <a:t>Das IFG schafft </a:t>
            </a:r>
          </a:p>
          <a:p>
            <a:pPr algn="just">
              <a:buFont typeface="Arial" panose="020B0604020202020204" pitchFamily="34" charset="0"/>
              <a:buChar char="•"/>
            </a:pPr>
            <a:r>
              <a:rPr lang="de-DE" dirty="0"/>
              <a:t>eine zentrale Informationsplattform über Informationen von allgemeinem Interesse.</a:t>
            </a:r>
          </a:p>
          <a:p>
            <a:pPr algn="just">
              <a:buFont typeface="Arial" panose="020B0604020202020204" pitchFamily="34" charset="0"/>
              <a:buChar char="•"/>
            </a:pPr>
            <a:r>
              <a:rPr lang="de-DE" dirty="0"/>
              <a:t>Ein Grundrecht (!) auf individuelle Information.</a:t>
            </a:r>
          </a:p>
          <a:p>
            <a:pPr algn="just">
              <a:buFont typeface="Arial" panose="020B0604020202020204" pitchFamily="34" charset="0"/>
              <a:buChar char="•"/>
            </a:pPr>
            <a:r>
              <a:rPr lang="de-DE" dirty="0"/>
              <a:t>Dieses Grundrecht steht wie andere Grundrechte unter einem Gesetzesvorbehalt, der jedoch vergleichsweise präzise formuliert ist.</a:t>
            </a:r>
          </a:p>
          <a:p>
            <a:pPr algn="just">
              <a:buFont typeface="Arial" panose="020B0604020202020204" pitchFamily="34" charset="0"/>
              <a:buChar char="•"/>
            </a:pPr>
            <a:r>
              <a:rPr lang="de-DE" dirty="0"/>
              <a:t>Das IFG strebt auch einen Paradigmenwechsel an, von der Amtsverschwiegenheit zu einer transparenten, wenngleich auch Geheimhaltungsinteressen wahrenden Verwaltung.</a:t>
            </a:r>
          </a:p>
          <a:p>
            <a:pPr algn="just">
              <a:buFont typeface="Arial" panose="020B0604020202020204" pitchFamily="34" charset="0"/>
              <a:buChar char="•"/>
            </a:pPr>
            <a:r>
              <a:rPr lang="de-DE" dirty="0"/>
              <a:t>Eine Behörde, die schon bisher mit dem Auskunftsrecht gearbeitet und Transparenz gelebt hat, wird vor leichteren Voraussetzungen stehen, den Paradigmenwechsel zu vollziehen.</a:t>
            </a:r>
          </a:p>
          <a:p>
            <a:pPr marL="0" indent="0">
              <a:buNone/>
            </a:pPr>
            <a:endParaRPr lang="de-DE" dirty="0"/>
          </a:p>
        </p:txBody>
      </p:sp>
      <p:sp>
        <p:nvSpPr>
          <p:cNvPr id="4" name="Foliennummernplatzhalter 3">
            <a:extLst>
              <a:ext uri="{FF2B5EF4-FFF2-40B4-BE49-F238E27FC236}">
                <a16:creationId xmlns:a16="http://schemas.microsoft.com/office/drawing/2014/main" id="{A78C7F60-392C-239E-D486-16A146289FF1}"/>
              </a:ext>
            </a:extLst>
          </p:cNvPr>
          <p:cNvSpPr>
            <a:spLocks noGrp="1"/>
          </p:cNvSpPr>
          <p:nvPr>
            <p:ph type="sldNum" sz="quarter" idx="12"/>
          </p:nvPr>
        </p:nvSpPr>
        <p:spPr/>
        <p:txBody>
          <a:bodyPr/>
          <a:lstStyle/>
          <a:p>
            <a:r>
              <a:rPr lang="de-DE"/>
              <a:t>Seite </a:t>
            </a:r>
            <a:fld id="{EBA229B5-7CFD-BC45-B1DD-7E8FA6FF2A01}" type="slidenum">
              <a:rPr lang="de-DE" smtClean="0"/>
              <a:pPr/>
              <a:t>20</a:t>
            </a:fld>
            <a:endParaRPr lang="de-DE" dirty="0"/>
          </a:p>
        </p:txBody>
      </p:sp>
      <p:sp>
        <p:nvSpPr>
          <p:cNvPr id="2" name="Fußzeilenplatzhalter 1">
            <a:extLst>
              <a:ext uri="{FF2B5EF4-FFF2-40B4-BE49-F238E27FC236}">
                <a16:creationId xmlns:a16="http://schemas.microsoft.com/office/drawing/2014/main" id="{138BB6F7-B57A-4FAD-5E0C-C162DF163B54}"/>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789610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497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98526" y="1268760"/>
            <a:ext cx="7886700" cy="864096"/>
          </a:xfrm>
        </p:spPr>
        <p:txBody>
          <a:bodyPr/>
          <a:lstStyle/>
          <a:p>
            <a:pPr marL="514350" indent="-514350">
              <a:buFont typeface="+mj-lt"/>
              <a:buAutoNum type="arabicPeriod"/>
            </a:pPr>
            <a:r>
              <a:rPr lang="de-DE" b="1" dirty="0">
                <a:solidFill>
                  <a:schemeClr val="accent1">
                    <a:lumMod val="50000"/>
                  </a:schemeClr>
                </a:solidFill>
                <a:cs typeface="Arial" panose="020B0604020202020204" pitchFamily="34" charset="0"/>
              </a:rPr>
              <a:t>Einleitung</a:t>
            </a:r>
            <a:br>
              <a:rPr lang="de-DE" b="1" dirty="0">
                <a:solidFill>
                  <a:schemeClr val="accent1">
                    <a:lumMod val="50000"/>
                  </a:schemeClr>
                </a:solidFill>
                <a:cs typeface="Arial" panose="020B0604020202020204" pitchFamily="34" charset="0"/>
              </a:rPr>
            </a:br>
            <a:endParaRPr lang="de-DE" b="1" dirty="0">
              <a:solidFill>
                <a:schemeClr val="accent1">
                  <a:lumMod val="50000"/>
                </a:schemeClr>
              </a:solidFill>
              <a:cs typeface="Arial" panose="020B0604020202020204" pitchFamily="34" charset="0"/>
            </a:endParaRPr>
          </a:p>
        </p:txBody>
      </p:sp>
      <p:sp>
        <p:nvSpPr>
          <p:cNvPr id="9" name="Inhaltsplatzhalter 8"/>
          <p:cNvSpPr>
            <a:spLocks noGrp="1"/>
          </p:cNvSpPr>
          <p:nvPr>
            <p:ph idx="1"/>
          </p:nvPr>
        </p:nvSpPr>
        <p:spPr/>
        <p:txBody>
          <a:bodyPr/>
          <a:lstStyle/>
          <a:p>
            <a:endParaRPr lang="de-DE" dirty="0"/>
          </a:p>
          <a:p>
            <a:pPr>
              <a:buFont typeface="Arial" panose="020B0604020202020204" pitchFamily="34" charset="0"/>
              <a:buChar char="•"/>
            </a:pPr>
            <a:r>
              <a:rPr lang="de-DE" dirty="0"/>
              <a:t>Nach jahrzehntelangen Diskussionen ist mit dem Informationsfreiheitsgesetz (IFG) das Informationsrecht (vormals „Auskunftsrecht“) in Österreich auf neue und moderne Grundlagen gestellt worden.</a:t>
            </a:r>
          </a:p>
          <a:p>
            <a:pPr>
              <a:buFont typeface="Arial" panose="020B0604020202020204" pitchFamily="34" charset="0"/>
              <a:buChar char="•"/>
            </a:pPr>
            <a:r>
              <a:rPr lang="de-DE" dirty="0"/>
              <a:t>Das IFG sieht eine ungewöhnlich lange Übergangsfrist (bis 01.09.2025) vor, was indiziert, dass der Verwaltung Zeit gegeben werden soll, sich auf die neue Rechtslage vorzubereiten.</a:t>
            </a:r>
          </a:p>
          <a:p>
            <a:pPr>
              <a:buFont typeface="Arial" panose="020B0604020202020204" pitchFamily="34" charset="0"/>
              <a:buChar char="•"/>
            </a:pPr>
            <a:r>
              <a:rPr lang="de-DE" dirty="0"/>
              <a:t>Paradigmenwechsel vom Amtsgeheimnis zur Informationsfreiheit?</a:t>
            </a:r>
          </a:p>
        </p:txBody>
      </p:sp>
      <p:sp>
        <p:nvSpPr>
          <p:cNvPr id="3" name="Foliennummernplatzhalter 2"/>
          <p:cNvSpPr>
            <a:spLocks noGrp="1"/>
          </p:cNvSpPr>
          <p:nvPr>
            <p:ph type="sldNum" sz="quarter" idx="12"/>
          </p:nvPr>
        </p:nvSpPr>
        <p:spPr/>
        <p:txBody>
          <a:bodyPr/>
          <a:lstStyle/>
          <a:p>
            <a:r>
              <a:rPr lang="de-DE"/>
              <a:t>Seite </a:t>
            </a:r>
            <a:fld id="{EBA229B5-7CFD-BC45-B1DD-7E8FA6FF2A01}" type="slidenum">
              <a:rPr lang="de-DE" smtClean="0"/>
              <a:pPr/>
              <a:t>3</a:t>
            </a:fld>
            <a:endParaRPr lang="de-DE" dirty="0"/>
          </a:p>
        </p:txBody>
      </p:sp>
      <p:sp>
        <p:nvSpPr>
          <p:cNvPr id="2" name="Fußzeilenplatzhalter 1"/>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190589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pPr marL="514350" indent="-514350">
              <a:buFont typeface="+mj-lt"/>
              <a:buAutoNum type="arabicPeriod" startAt="2"/>
            </a:pPr>
            <a:r>
              <a:rPr lang="de-DE" b="1" dirty="0">
                <a:solidFill>
                  <a:schemeClr val="accent1">
                    <a:lumMod val="50000"/>
                  </a:schemeClr>
                </a:solidFill>
                <a:cs typeface="Arial" panose="020B0604020202020204" pitchFamily="34" charset="0"/>
              </a:rPr>
              <a:t>Kurzer Überblick</a:t>
            </a:r>
            <a:r>
              <a:rPr lang="de-DE" dirty="0"/>
              <a:t/>
            </a:r>
            <a:br>
              <a:rPr lang="de-DE" dirty="0"/>
            </a:br>
            <a:endParaRPr lang="de-DE" dirty="0"/>
          </a:p>
        </p:txBody>
      </p:sp>
      <p:sp>
        <p:nvSpPr>
          <p:cNvPr id="9" name="Inhaltsplatzhalter 8"/>
          <p:cNvSpPr>
            <a:spLocks noGrp="1"/>
          </p:cNvSpPr>
          <p:nvPr>
            <p:ph idx="1"/>
          </p:nvPr>
        </p:nvSpPr>
        <p:spPr>
          <a:xfrm>
            <a:off x="598526" y="2276872"/>
            <a:ext cx="8077930" cy="3672408"/>
          </a:xfrm>
        </p:spPr>
        <p:txBody>
          <a:bodyPr/>
          <a:lstStyle/>
          <a:p>
            <a:pPr algn="just"/>
            <a:endParaRPr lang="de-DE" dirty="0"/>
          </a:p>
          <a:p>
            <a:pPr algn="just">
              <a:buFont typeface="Arial" panose="020B0604020202020204" pitchFamily="34" charset="0"/>
              <a:buChar char="•"/>
            </a:pPr>
            <a:r>
              <a:rPr lang="de-DE" dirty="0"/>
              <a:t>Das IFG findet seine verfassungsrechtliche Grundlage in einem neuen Art 22a B-VG, in dem bereits die wesentlichen Inhalte der Informationsfreiheit vorgezeichnet sind:</a:t>
            </a:r>
          </a:p>
          <a:p>
            <a:pPr algn="just">
              <a:buFont typeface="Arial" panose="020B0604020202020204" pitchFamily="34" charset="0"/>
              <a:buChar char="•"/>
            </a:pPr>
            <a:r>
              <a:rPr lang="de-DE" dirty="0"/>
              <a:t>Proaktive Informationspflicht über Informationen von allgemeinem Interesse durch Bereitstellung auf einer noch zu schaffenden Plattform (Abs 1).</a:t>
            </a:r>
          </a:p>
          <a:p>
            <a:pPr algn="just">
              <a:buFont typeface="Arial" panose="020B0604020202020204" pitchFamily="34" charset="0"/>
              <a:buChar char="•"/>
            </a:pPr>
            <a:r>
              <a:rPr lang="de-DE" dirty="0"/>
              <a:t>Grundrecht auf Information im Einzelfall und Geheimhaltungsgründe (Abs 2). </a:t>
            </a:r>
          </a:p>
          <a:p>
            <a:pPr algn="just">
              <a:buFont typeface="Arial" panose="020B0604020202020204" pitchFamily="34" charset="0"/>
              <a:buChar char="•"/>
            </a:pPr>
            <a:r>
              <a:rPr lang="de-DE" dirty="0"/>
              <a:t>Ausweitung der Informationsverpflichtungen und –</a:t>
            </a:r>
            <a:r>
              <a:rPr lang="de-DE" dirty="0" err="1"/>
              <a:t>ansprüche</a:t>
            </a:r>
            <a:r>
              <a:rPr lang="de-DE" dirty="0"/>
              <a:t> auch auf ausgegliederte Rechtsträger (Abs 3).</a:t>
            </a:r>
          </a:p>
          <a:p>
            <a:pPr algn="just">
              <a:buFont typeface="Arial" panose="020B0604020202020204" pitchFamily="34" charset="0"/>
              <a:buChar char="•"/>
            </a:pPr>
            <a:r>
              <a:rPr lang="de-DE" dirty="0"/>
              <a:t>Kompetenzrechtliche Grundlagen (Abs 4).</a:t>
            </a:r>
          </a:p>
          <a:p>
            <a:endParaRPr lang="de-DE" dirty="0"/>
          </a:p>
        </p:txBody>
      </p:sp>
      <p:sp>
        <p:nvSpPr>
          <p:cNvPr id="4" name="Foliennummernplatzhalter 3"/>
          <p:cNvSpPr>
            <a:spLocks noGrp="1"/>
          </p:cNvSpPr>
          <p:nvPr>
            <p:ph type="sldNum" sz="quarter" idx="12"/>
          </p:nvPr>
        </p:nvSpPr>
        <p:spPr/>
        <p:txBody>
          <a:bodyPr/>
          <a:lstStyle/>
          <a:p>
            <a:r>
              <a:rPr lang="de-DE"/>
              <a:t>Seite </a:t>
            </a:r>
            <a:fld id="{EBA229B5-7CFD-BC45-B1DD-7E8FA6FF2A01}" type="slidenum">
              <a:rPr lang="de-DE" smtClean="0"/>
              <a:pPr/>
              <a:t>4</a:t>
            </a:fld>
            <a:endParaRPr lang="de-DE" dirty="0"/>
          </a:p>
        </p:txBody>
      </p:sp>
      <p:sp>
        <p:nvSpPr>
          <p:cNvPr id="2" name="Fußzeilenplatzhalter 1"/>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97641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08130-49C0-605D-EBA5-DD641111D572}"/>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9D6AE3BD-DFC6-CD03-9DAB-9400613CD43F}"/>
              </a:ext>
            </a:extLst>
          </p:cNvPr>
          <p:cNvSpPr>
            <a:spLocks noGrp="1"/>
          </p:cNvSpPr>
          <p:nvPr>
            <p:ph type="title"/>
          </p:nvPr>
        </p:nvSpPr>
        <p:spPr/>
        <p:txBody>
          <a:bodyPr/>
          <a:lstStyle/>
          <a:p>
            <a:pPr marL="514350" indent="-514350">
              <a:buFont typeface="+mj-lt"/>
              <a:buAutoNum type="arabicPeriod" startAt="2"/>
            </a:pPr>
            <a:r>
              <a:rPr lang="de-DE" b="1" dirty="0">
                <a:solidFill>
                  <a:schemeClr val="accent1">
                    <a:lumMod val="50000"/>
                  </a:schemeClr>
                </a:solidFill>
                <a:cs typeface="Arial" panose="020B0604020202020204" pitchFamily="34" charset="0"/>
              </a:rPr>
              <a:t>Kurzer Überblick</a:t>
            </a:r>
            <a:r>
              <a:rPr lang="de-DE" dirty="0"/>
              <a:t/>
            </a:r>
            <a:br>
              <a:rPr lang="de-DE" dirty="0"/>
            </a:br>
            <a:endParaRPr lang="de-DE" dirty="0"/>
          </a:p>
        </p:txBody>
      </p:sp>
      <p:sp>
        <p:nvSpPr>
          <p:cNvPr id="9" name="Inhaltsplatzhalter 8">
            <a:extLst>
              <a:ext uri="{FF2B5EF4-FFF2-40B4-BE49-F238E27FC236}">
                <a16:creationId xmlns:a16="http://schemas.microsoft.com/office/drawing/2014/main" id="{531C08AD-2639-5AC9-7A18-3E8B36AE6913}"/>
              </a:ext>
            </a:extLst>
          </p:cNvPr>
          <p:cNvSpPr>
            <a:spLocks noGrp="1"/>
          </p:cNvSpPr>
          <p:nvPr>
            <p:ph idx="1"/>
          </p:nvPr>
        </p:nvSpPr>
        <p:spPr>
          <a:xfrm>
            <a:off x="598526" y="2276872"/>
            <a:ext cx="8077930" cy="3672408"/>
          </a:xfrm>
        </p:spPr>
        <p:txBody>
          <a:bodyPr/>
          <a:lstStyle/>
          <a:p>
            <a:pPr algn="just"/>
            <a:endParaRPr lang="de-DE" dirty="0"/>
          </a:p>
          <a:p>
            <a:pPr algn="just"/>
            <a:r>
              <a:rPr lang="de-DE" dirty="0"/>
              <a:t>Das IFG führt diese verfassungsrechtlichen Grundlagen näher aus:</a:t>
            </a:r>
          </a:p>
          <a:p>
            <a:pPr algn="just"/>
            <a:r>
              <a:rPr lang="de-DE" dirty="0"/>
              <a:t>Es definiert im ersten Abschnitt maßgebliche Begriffe (§ 2), regelt die Zuständigkeit (§ 3), die Informationspflicht (2. Abschnitt §§ 4 bis 6), das Verfahren (3. Abschnitt §§ 7 bis 12), die privaten Informationspflichtigen (4. Abschnitt (§§ 13, 14), Beratung und Unterstützung (5. Abschnitt, § 15) und die Schlussbestimmungen (6. Abschnitt, §§ 16 bis 20).</a:t>
            </a:r>
          </a:p>
        </p:txBody>
      </p:sp>
      <p:sp>
        <p:nvSpPr>
          <p:cNvPr id="4" name="Foliennummernplatzhalter 3">
            <a:extLst>
              <a:ext uri="{FF2B5EF4-FFF2-40B4-BE49-F238E27FC236}">
                <a16:creationId xmlns:a16="http://schemas.microsoft.com/office/drawing/2014/main" id="{45C17AC2-8844-61F5-7209-BC3EE36F704D}"/>
              </a:ext>
            </a:extLst>
          </p:cNvPr>
          <p:cNvSpPr>
            <a:spLocks noGrp="1"/>
          </p:cNvSpPr>
          <p:nvPr>
            <p:ph type="sldNum" sz="quarter" idx="12"/>
          </p:nvPr>
        </p:nvSpPr>
        <p:spPr/>
        <p:txBody>
          <a:bodyPr/>
          <a:lstStyle/>
          <a:p>
            <a:r>
              <a:rPr lang="de-DE"/>
              <a:t>Seite </a:t>
            </a:r>
            <a:fld id="{EBA229B5-7CFD-BC45-B1DD-7E8FA6FF2A01}" type="slidenum">
              <a:rPr lang="de-DE" smtClean="0"/>
              <a:pPr/>
              <a:t>5</a:t>
            </a:fld>
            <a:endParaRPr lang="de-DE" dirty="0"/>
          </a:p>
        </p:txBody>
      </p:sp>
      <p:sp>
        <p:nvSpPr>
          <p:cNvPr id="2" name="Fußzeilenplatzhalter 1">
            <a:extLst>
              <a:ext uri="{FF2B5EF4-FFF2-40B4-BE49-F238E27FC236}">
                <a16:creationId xmlns:a16="http://schemas.microsoft.com/office/drawing/2014/main" id="{026E86CD-251D-1254-DEB2-EC030288E341}"/>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130875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46A18-F296-1AD3-DA45-97C000D8E501}"/>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618520BD-B6B1-6B0E-0629-E3C9CEC1305C}"/>
              </a:ext>
            </a:extLst>
          </p:cNvPr>
          <p:cNvSpPr>
            <a:spLocks noGrp="1"/>
          </p:cNvSpPr>
          <p:nvPr>
            <p:ph type="title"/>
          </p:nvPr>
        </p:nvSpPr>
        <p:spPr>
          <a:xfrm>
            <a:off x="598526" y="1268760"/>
            <a:ext cx="7886700" cy="864096"/>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r>
              <a:rPr lang="de-DE" dirty="0"/>
              <a:t/>
            </a:r>
            <a:br>
              <a:rPr lang="de-DE" dirty="0"/>
            </a:br>
            <a:endParaRPr lang="de-DE" dirty="0"/>
          </a:p>
        </p:txBody>
      </p:sp>
      <p:sp>
        <p:nvSpPr>
          <p:cNvPr id="9" name="Inhaltsplatzhalter 8">
            <a:extLst>
              <a:ext uri="{FF2B5EF4-FFF2-40B4-BE49-F238E27FC236}">
                <a16:creationId xmlns:a16="http://schemas.microsoft.com/office/drawing/2014/main" id="{9D0A9668-E98C-30CC-DB62-6A63DD28C226}"/>
              </a:ext>
            </a:extLst>
          </p:cNvPr>
          <p:cNvSpPr>
            <a:spLocks noGrp="1"/>
          </p:cNvSpPr>
          <p:nvPr>
            <p:ph idx="1"/>
          </p:nvPr>
        </p:nvSpPr>
        <p:spPr>
          <a:xfrm>
            <a:off x="598526" y="2276872"/>
            <a:ext cx="8077930" cy="3960440"/>
          </a:xfrm>
        </p:spPr>
        <p:txBody>
          <a:bodyPr/>
          <a:lstStyle/>
          <a:p>
            <a:pPr marL="0" indent="0" algn="just">
              <a:buNone/>
            </a:pPr>
            <a:endParaRPr lang="de-DE" i="1" dirty="0"/>
          </a:p>
          <a:p>
            <a:pPr marL="0" indent="0" algn="just">
              <a:buNone/>
            </a:pPr>
            <a:r>
              <a:rPr lang="de-DE" i="1" dirty="0"/>
              <a:t>a) Erfasste Organe - Proaktive Veröffentlichungspflicht</a:t>
            </a:r>
          </a:p>
          <a:p>
            <a:pPr marL="0" indent="0" algn="just">
              <a:buNone/>
            </a:pPr>
            <a:endParaRPr lang="de-DE" dirty="0"/>
          </a:p>
          <a:p>
            <a:pPr algn="just">
              <a:buFont typeface="Arial" panose="020B0604020202020204" pitchFamily="34" charset="0"/>
              <a:buChar char="•"/>
            </a:pPr>
            <a:r>
              <a:rPr lang="de-DE" dirty="0"/>
              <a:t>Die mit der Besorgung von Geschäften der Bundesverwaltung oder der Landesverwaltung betrauten Organe, </a:t>
            </a:r>
          </a:p>
          <a:p>
            <a:pPr algn="just">
              <a:buFont typeface="Arial" panose="020B0604020202020204" pitchFamily="34" charset="0"/>
              <a:buChar char="•"/>
            </a:pPr>
            <a:r>
              <a:rPr lang="de-DE" dirty="0"/>
              <a:t>die Organe der ordentlichen Gerichtsbarkeit, die Verwaltungsgerichte, der Verwaltungsgerichtshof und der Verfassungsgerichtshof,</a:t>
            </a:r>
          </a:p>
          <a:p>
            <a:pPr algn="just">
              <a:buFont typeface="Arial" panose="020B0604020202020204" pitchFamily="34" charset="0"/>
              <a:buChar char="•"/>
            </a:pPr>
            <a:r>
              <a:rPr lang="de-DE" dirty="0"/>
              <a:t>Gemeinden mit weniger als 5 000 Einwohnern sind nicht zur Veröffentlichung verpflichtet; sie können solche Informationen nach Maßgabe dieser Bestimmung veröffentlichen.</a:t>
            </a:r>
          </a:p>
          <a:p>
            <a:pPr algn="just">
              <a:buFont typeface="Arial" panose="020B0604020202020204" pitchFamily="34" charset="0"/>
              <a:buChar char="•"/>
            </a:pPr>
            <a:r>
              <a:rPr lang="de-DE" dirty="0"/>
              <a:t>Für NR, BR und die dem Parlament angelagerten Hilfsorgane gibt es gesonderte bundesverfassungsgesetzliche Bestimmungen.</a:t>
            </a:r>
          </a:p>
          <a:p>
            <a:pPr marL="0" indent="0" algn="just">
              <a:buNone/>
            </a:pPr>
            <a:endParaRPr lang="de-DE" dirty="0"/>
          </a:p>
        </p:txBody>
      </p:sp>
      <p:sp>
        <p:nvSpPr>
          <p:cNvPr id="4" name="Foliennummernplatzhalter 3">
            <a:extLst>
              <a:ext uri="{FF2B5EF4-FFF2-40B4-BE49-F238E27FC236}">
                <a16:creationId xmlns:a16="http://schemas.microsoft.com/office/drawing/2014/main" id="{2109974D-74D5-917F-AFDE-D036F3657331}"/>
              </a:ext>
            </a:extLst>
          </p:cNvPr>
          <p:cNvSpPr>
            <a:spLocks noGrp="1"/>
          </p:cNvSpPr>
          <p:nvPr>
            <p:ph type="sldNum" sz="quarter" idx="12"/>
          </p:nvPr>
        </p:nvSpPr>
        <p:spPr/>
        <p:txBody>
          <a:bodyPr/>
          <a:lstStyle/>
          <a:p>
            <a:r>
              <a:rPr lang="de-DE"/>
              <a:t>Seite </a:t>
            </a:r>
            <a:fld id="{EBA229B5-7CFD-BC45-B1DD-7E8FA6FF2A01}" type="slidenum">
              <a:rPr lang="de-DE" smtClean="0"/>
              <a:pPr/>
              <a:t>6</a:t>
            </a:fld>
            <a:endParaRPr lang="de-DE" dirty="0"/>
          </a:p>
        </p:txBody>
      </p:sp>
      <p:sp>
        <p:nvSpPr>
          <p:cNvPr id="2" name="Fußzeilenplatzhalter 1">
            <a:extLst>
              <a:ext uri="{FF2B5EF4-FFF2-40B4-BE49-F238E27FC236}">
                <a16:creationId xmlns:a16="http://schemas.microsoft.com/office/drawing/2014/main" id="{9EAB2A9C-6993-5839-7F46-E14D0FF093D4}"/>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1859041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AEF0E-CE11-ED94-4278-831DC9CD092F}"/>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8F9BB0A0-BA15-C1DF-8726-143F2C31B636}"/>
              </a:ext>
            </a:extLst>
          </p:cNvPr>
          <p:cNvSpPr>
            <a:spLocks noGrp="1"/>
          </p:cNvSpPr>
          <p:nvPr>
            <p:ph type="title"/>
          </p:nvPr>
        </p:nvSpPr>
        <p:spPr>
          <a:xfrm>
            <a:off x="598526" y="1268760"/>
            <a:ext cx="7886700" cy="1008112"/>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r>
              <a:rPr lang="de-DE" dirty="0"/>
              <a:t/>
            </a:r>
            <a:br>
              <a:rPr lang="de-DE" dirty="0"/>
            </a:br>
            <a:endParaRPr lang="de-DE" dirty="0"/>
          </a:p>
        </p:txBody>
      </p:sp>
      <p:sp>
        <p:nvSpPr>
          <p:cNvPr id="9" name="Inhaltsplatzhalter 8">
            <a:extLst>
              <a:ext uri="{FF2B5EF4-FFF2-40B4-BE49-F238E27FC236}">
                <a16:creationId xmlns:a16="http://schemas.microsoft.com/office/drawing/2014/main" id="{FBD90390-A979-C91C-8928-D2E261877D90}"/>
              </a:ext>
            </a:extLst>
          </p:cNvPr>
          <p:cNvSpPr>
            <a:spLocks noGrp="1"/>
          </p:cNvSpPr>
          <p:nvPr>
            <p:ph idx="1"/>
          </p:nvPr>
        </p:nvSpPr>
        <p:spPr>
          <a:xfrm>
            <a:off x="598526" y="2276872"/>
            <a:ext cx="8077930" cy="3672408"/>
          </a:xfrm>
        </p:spPr>
        <p:txBody>
          <a:bodyPr/>
          <a:lstStyle/>
          <a:p>
            <a:pPr marL="0" indent="0" algn="just">
              <a:buNone/>
            </a:pPr>
            <a:endParaRPr lang="de-DE" i="1" dirty="0"/>
          </a:p>
          <a:p>
            <a:pPr marL="0" indent="0" algn="just">
              <a:buNone/>
            </a:pPr>
            <a:r>
              <a:rPr lang="de-DE" i="1" dirty="0"/>
              <a:t>b) Grundrecht auf Information gegenüber Verwaltungsorganen (Art 22a Abs 2 B-VG)</a:t>
            </a:r>
          </a:p>
          <a:p>
            <a:pPr marL="0" indent="0" algn="just">
              <a:buNone/>
            </a:pPr>
            <a:endParaRPr lang="de-DE" dirty="0"/>
          </a:p>
          <a:p>
            <a:pPr algn="just">
              <a:buFont typeface="Arial" panose="020B0604020202020204" pitchFamily="34" charset="0"/>
              <a:buChar char="•"/>
            </a:pPr>
            <a:r>
              <a:rPr lang="de-DE" dirty="0"/>
              <a:t>Besteht gegenüber den mit der Besorgung von Geschäften der Bundesverwaltung oder der Landesverwaltung betrauten Organen = Verwaltungsorgane des Bundes, der Länder und der Gemeinden einschließlich beliehener Privater sowie Unternehmen im Sinne der „COFAG-Judikatur“ des VfGH 05.12.2023, G265/2022)</a:t>
            </a:r>
          </a:p>
          <a:p>
            <a:pPr algn="just">
              <a:buFont typeface="Arial" panose="020B0604020202020204" pitchFamily="34" charset="0"/>
              <a:buChar char="•"/>
            </a:pPr>
            <a:endParaRPr lang="de-DE" dirty="0"/>
          </a:p>
          <a:p>
            <a:pPr marL="0" indent="0" algn="just">
              <a:buNone/>
            </a:pPr>
            <a:endParaRPr lang="de-DE" dirty="0"/>
          </a:p>
        </p:txBody>
      </p:sp>
      <p:sp>
        <p:nvSpPr>
          <p:cNvPr id="4" name="Foliennummernplatzhalter 3">
            <a:extLst>
              <a:ext uri="{FF2B5EF4-FFF2-40B4-BE49-F238E27FC236}">
                <a16:creationId xmlns:a16="http://schemas.microsoft.com/office/drawing/2014/main" id="{3C6E25A8-DFEA-9DD0-5ED1-4AF114D8D5CA}"/>
              </a:ext>
            </a:extLst>
          </p:cNvPr>
          <p:cNvSpPr>
            <a:spLocks noGrp="1"/>
          </p:cNvSpPr>
          <p:nvPr>
            <p:ph type="sldNum" sz="quarter" idx="12"/>
          </p:nvPr>
        </p:nvSpPr>
        <p:spPr/>
        <p:txBody>
          <a:bodyPr/>
          <a:lstStyle/>
          <a:p>
            <a:r>
              <a:rPr lang="de-DE"/>
              <a:t>Seite </a:t>
            </a:r>
            <a:fld id="{EBA229B5-7CFD-BC45-B1DD-7E8FA6FF2A01}" type="slidenum">
              <a:rPr lang="de-DE" smtClean="0"/>
              <a:pPr/>
              <a:t>7</a:t>
            </a:fld>
            <a:endParaRPr lang="de-DE" dirty="0"/>
          </a:p>
        </p:txBody>
      </p:sp>
      <p:sp>
        <p:nvSpPr>
          <p:cNvPr id="2" name="Fußzeilenplatzhalter 1">
            <a:extLst>
              <a:ext uri="{FF2B5EF4-FFF2-40B4-BE49-F238E27FC236}">
                <a16:creationId xmlns:a16="http://schemas.microsoft.com/office/drawing/2014/main" id="{2C059877-857A-335F-D4E7-3B59F414F2C1}"/>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4006231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B05E5-473E-9C62-F9C4-58C18982F708}"/>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522C80FD-3948-1085-89CD-A5E730986D23}"/>
              </a:ext>
            </a:extLst>
          </p:cNvPr>
          <p:cNvSpPr>
            <a:spLocks noGrp="1"/>
          </p:cNvSpPr>
          <p:nvPr>
            <p:ph type="title"/>
          </p:nvPr>
        </p:nvSpPr>
        <p:spPr>
          <a:xfrm>
            <a:off x="598526" y="1268760"/>
            <a:ext cx="7886700" cy="720080"/>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r>
              <a:rPr lang="de-DE" dirty="0"/>
              <a:t/>
            </a:r>
            <a:br>
              <a:rPr lang="de-DE" dirty="0"/>
            </a:br>
            <a:endParaRPr lang="de-DE" dirty="0"/>
          </a:p>
        </p:txBody>
      </p:sp>
      <p:sp>
        <p:nvSpPr>
          <p:cNvPr id="9" name="Inhaltsplatzhalter 8">
            <a:extLst>
              <a:ext uri="{FF2B5EF4-FFF2-40B4-BE49-F238E27FC236}">
                <a16:creationId xmlns:a16="http://schemas.microsoft.com/office/drawing/2014/main" id="{49D831DD-8D44-7199-7705-C689E6DF5B08}"/>
              </a:ext>
            </a:extLst>
          </p:cNvPr>
          <p:cNvSpPr>
            <a:spLocks noGrp="1"/>
          </p:cNvSpPr>
          <p:nvPr>
            <p:ph idx="1"/>
          </p:nvPr>
        </p:nvSpPr>
        <p:spPr>
          <a:xfrm>
            <a:off x="598526" y="2132856"/>
            <a:ext cx="8077930" cy="4223494"/>
          </a:xfrm>
        </p:spPr>
        <p:txBody>
          <a:bodyPr/>
          <a:lstStyle/>
          <a:p>
            <a:pPr marL="0" indent="0" algn="just">
              <a:buNone/>
            </a:pPr>
            <a:r>
              <a:rPr lang="de-DE" i="1" dirty="0"/>
              <a:t>b) Grundrecht auf Information gegenüber ausgegliederten Rechtsträgern (Art 22a Abs 3 B-VG)</a:t>
            </a:r>
            <a:endParaRPr lang="de-DE" dirty="0"/>
          </a:p>
          <a:p>
            <a:pPr marL="0" indent="0" algn="just">
              <a:buNone/>
            </a:pPr>
            <a:r>
              <a:rPr lang="de-DE" dirty="0"/>
              <a:t> besteht gegenüber den der Kontrolle des Rechnungshofes oder eines Landesrechnungshofes unterliegende Stiftungen, Fonds, Anstalten und Unternehmungen, sofern</a:t>
            </a:r>
          </a:p>
          <a:p>
            <a:pPr marL="0" indent="0" algn="just">
              <a:buNone/>
            </a:pPr>
            <a:r>
              <a:rPr lang="de-DE" dirty="0"/>
              <a:t>1. eine </a:t>
            </a:r>
            <a:r>
              <a:rPr lang="de-DE" b="1" dirty="0"/>
              <a:t>Beteiligung</a:t>
            </a:r>
            <a:r>
              <a:rPr lang="de-DE" dirty="0"/>
              <a:t> des Bundes, eines Landes oder einer Gemeinde allein oder gemeinsam von mindestens 50 vH des Stamm-, Grund- oder Eigenkapitals </a:t>
            </a:r>
            <a:r>
              <a:rPr lang="de-DE" b="1" dirty="0"/>
              <a:t>besteht</a:t>
            </a:r>
            <a:r>
              <a:rPr lang="de-DE" dirty="0"/>
              <a:t> oder</a:t>
            </a:r>
          </a:p>
          <a:p>
            <a:pPr marL="0" indent="0" algn="just">
              <a:buNone/>
            </a:pPr>
            <a:r>
              <a:rPr lang="de-DE" dirty="0"/>
              <a:t>2.der Bund, das Land oder die Gemeinde allein oder gemeinsam mit anderen der Zuständigkeit des Rechnungshofes unterliegenden Rechtsträgern durch finanzielle oder sonstige wirtschaftliche oder organisatorische Maßnahmen die Unternehmung </a:t>
            </a:r>
            <a:r>
              <a:rPr lang="de-DE" b="1" dirty="0"/>
              <a:t>tatsächlich beherrscht </a:t>
            </a:r>
            <a:r>
              <a:rPr lang="de-DE" dirty="0"/>
              <a:t>oder</a:t>
            </a:r>
          </a:p>
          <a:p>
            <a:pPr marL="0" indent="0" algn="just">
              <a:buNone/>
            </a:pPr>
            <a:r>
              <a:rPr lang="de-DE" dirty="0"/>
              <a:t>3.es sich um eine Unternehmung jeder weiteren Stufe, bei der die Voraussetzungen gemäß der Z 1 oder der Z 2 vorliegen, handelt.</a:t>
            </a:r>
          </a:p>
          <a:p>
            <a:pPr algn="just">
              <a:buFont typeface="Arial" panose="020B0604020202020204" pitchFamily="34" charset="0"/>
              <a:buChar char="•"/>
            </a:pPr>
            <a:endParaRPr lang="de-DE" dirty="0"/>
          </a:p>
          <a:p>
            <a:pPr algn="just">
              <a:buFont typeface="Arial" panose="020B0604020202020204" pitchFamily="34" charset="0"/>
              <a:buChar char="•"/>
            </a:pPr>
            <a:endParaRPr lang="de-DE" dirty="0"/>
          </a:p>
          <a:p>
            <a:pPr algn="just">
              <a:buFont typeface="Arial" panose="020B0604020202020204" pitchFamily="34" charset="0"/>
              <a:buChar char="•"/>
            </a:pPr>
            <a:endParaRPr lang="de-DE" dirty="0"/>
          </a:p>
          <a:p>
            <a:pPr marL="0" indent="0" algn="just">
              <a:buNone/>
            </a:pPr>
            <a:endParaRPr lang="de-DE" dirty="0"/>
          </a:p>
        </p:txBody>
      </p:sp>
      <p:sp>
        <p:nvSpPr>
          <p:cNvPr id="4" name="Foliennummernplatzhalter 3">
            <a:extLst>
              <a:ext uri="{FF2B5EF4-FFF2-40B4-BE49-F238E27FC236}">
                <a16:creationId xmlns:a16="http://schemas.microsoft.com/office/drawing/2014/main" id="{F4EDC038-CBBE-3C73-042C-84EE767902B3}"/>
              </a:ext>
            </a:extLst>
          </p:cNvPr>
          <p:cNvSpPr>
            <a:spLocks noGrp="1"/>
          </p:cNvSpPr>
          <p:nvPr>
            <p:ph type="sldNum" sz="quarter" idx="12"/>
          </p:nvPr>
        </p:nvSpPr>
        <p:spPr/>
        <p:txBody>
          <a:bodyPr/>
          <a:lstStyle/>
          <a:p>
            <a:r>
              <a:rPr lang="de-DE"/>
              <a:t>Seite </a:t>
            </a:r>
            <a:fld id="{EBA229B5-7CFD-BC45-B1DD-7E8FA6FF2A01}" type="slidenum">
              <a:rPr lang="de-DE" smtClean="0"/>
              <a:pPr/>
              <a:t>8</a:t>
            </a:fld>
            <a:endParaRPr lang="de-DE" dirty="0"/>
          </a:p>
        </p:txBody>
      </p:sp>
      <p:sp>
        <p:nvSpPr>
          <p:cNvPr id="2" name="Fußzeilenplatzhalter 1">
            <a:extLst>
              <a:ext uri="{FF2B5EF4-FFF2-40B4-BE49-F238E27FC236}">
                <a16:creationId xmlns:a16="http://schemas.microsoft.com/office/drawing/2014/main" id="{3CA54629-6812-029D-E2A4-2D662D13D001}"/>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416132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07107-F96F-7DB4-A4FF-6748A11DE006}"/>
            </a:ext>
          </a:extLst>
        </p:cNvPr>
        <p:cNvGrpSpPr/>
        <p:nvPr/>
      </p:nvGrpSpPr>
      <p:grpSpPr>
        <a:xfrm>
          <a:off x="0" y="0"/>
          <a:ext cx="0" cy="0"/>
          <a:chOff x="0" y="0"/>
          <a:chExt cx="0" cy="0"/>
        </a:xfrm>
      </p:grpSpPr>
      <p:sp>
        <p:nvSpPr>
          <p:cNvPr id="8" name="Titel 7">
            <a:extLst>
              <a:ext uri="{FF2B5EF4-FFF2-40B4-BE49-F238E27FC236}">
                <a16:creationId xmlns:a16="http://schemas.microsoft.com/office/drawing/2014/main" id="{030DABF9-6967-0101-5D5D-A53C4168B0F2}"/>
              </a:ext>
            </a:extLst>
          </p:cNvPr>
          <p:cNvSpPr>
            <a:spLocks noGrp="1"/>
          </p:cNvSpPr>
          <p:nvPr>
            <p:ph type="title"/>
          </p:nvPr>
        </p:nvSpPr>
        <p:spPr>
          <a:xfrm>
            <a:off x="598526" y="1268760"/>
            <a:ext cx="7886700" cy="720080"/>
          </a:xfrm>
        </p:spPr>
        <p:txBody>
          <a:bodyPr/>
          <a:lstStyle/>
          <a:p>
            <a:r>
              <a:rPr lang="de-DE" b="1" dirty="0">
                <a:solidFill>
                  <a:schemeClr val="accent1">
                    <a:lumMod val="50000"/>
                  </a:schemeClr>
                </a:solidFill>
                <a:cs typeface="Arial" panose="020B0604020202020204" pitchFamily="34" charset="0"/>
              </a:rPr>
              <a:t>3. Grundlagen der Informationsfreiheit – der neue Art. 22a B-VG</a:t>
            </a:r>
            <a:r>
              <a:rPr lang="de-DE" dirty="0"/>
              <a:t/>
            </a:r>
            <a:br>
              <a:rPr lang="de-DE" dirty="0"/>
            </a:br>
            <a:endParaRPr lang="de-DE" dirty="0"/>
          </a:p>
        </p:txBody>
      </p:sp>
      <p:sp>
        <p:nvSpPr>
          <p:cNvPr id="9" name="Inhaltsplatzhalter 8">
            <a:extLst>
              <a:ext uri="{FF2B5EF4-FFF2-40B4-BE49-F238E27FC236}">
                <a16:creationId xmlns:a16="http://schemas.microsoft.com/office/drawing/2014/main" id="{D2CFCAEF-7A45-21F9-8C0C-61175FB84A3E}"/>
              </a:ext>
            </a:extLst>
          </p:cNvPr>
          <p:cNvSpPr>
            <a:spLocks noGrp="1"/>
          </p:cNvSpPr>
          <p:nvPr>
            <p:ph idx="1"/>
          </p:nvPr>
        </p:nvSpPr>
        <p:spPr>
          <a:xfrm>
            <a:off x="598526" y="2132856"/>
            <a:ext cx="8077930" cy="4032448"/>
          </a:xfrm>
        </p:spPr>
        <p:txBody>
          <a:bodyPr/>
          <a:lstStyle/>
          <a:p>
            <a:pPr marL="0" indent="0" algn="just">
              <a:buNone/>
            </a:pPr>
            <a:r>
              <a:rPr lang="de-DE" i="1" dirty="0"/>
              <a:t>c) Geheimhaltungsverpflichtung und Abwägung</a:t>
            </a:r>
          </a:p>
          <a:p>
            <a:pPr marL="0" indent="0" algn="just">
              <a:buNone/>
            </a:pPr>
            <a:endParaRPr lang="de-DE" i="1" dirty="0"/>
          </a:p>
          <a:p>
            <a:pPr marL="0" indent="0" algn="just">
              <a:buNone/>
            </a:pPr>
            <a:r>
              <a:rPr lang="de-DE" dirty="0"/>
              <a:t>Geheimhaltung soweit erforderlich und gesetzlich nichts anderes bestimmt:</a:t>
            </a:r>
          </a:p>
          <a:p>
            <a:pPr algn="just">
              <a:buFont typeface="Arial" panose="020B0604020202020204" pitchFamily="34" charset="0"/>
              <a:buChar char="•"/>
            </a:pPr>
            <a:r>
              <a:rPr lang="de-DE" dirty="0"/>
              <a:t>aus zwingenden integrations- oder außenpolitischen Gründen, </a:t>
            </a:r>
          </a:p>
          <a:p>
            <a:pPr algn="just">
              <a:buFont typeface="Arial" panose="020B0604020202020204" pitchFamily="34" charset="0"/>
              <a:buChar char="•"/>
            </a:pPr>
            <a:r>
              <a:rPr lang="de-DE" dirty="0"/>
              <a:t>im Interesse der nationalen Sicherheit, der umfassenden Landesverteidigung oder der Aufrechterhaltung der öffentlichen Ordnung und Sicherheit, </a:t>
            </a:r>
          </a:p>
          <a:p>
            <a:pPr algn="just">
              <a:buFont typeface="Arial" panose="020B0604020202020204" pitchFamily="34" charset="0"/>
              <a:buChar char="•"/>
            </a:pPr>
            <a:r>
              <a:rPr lang="de-DE" dirty="0"/>
              <a:t>zur Vorbereitung einer Entscheidung, </a:t>
            </a:r>
          </a:p>
          <a:p>
            <a:pPr algn="just">
              <a:buFont typeface="Arial" panose="020B0604020202020204" pitchFamily="34" charset="0"/>
              <a:buChar char="•"/>
            </a:pPr>
            <a:r>
              <a:rPr lang="de-DE" dirty="0"/>
              <a:t>zur Abwehr eines erheblichen wirtschaftlichen oder finanziellen Schadens einer Gebietskörperschaft oder eines sonstigen Selbstverwaltungskörpers oder </a:t>
            </a:r>
          </a:p>
          <a:p>
            <a:pPr algn="just">
              <a:buFont typeface="Arial" panose="020B0604020202020204" pitchFamily="34" charset="0"/>
              <a:buChar char="•"/>
            </a:pPr>
            <a:r>
              <a:rPr lang="de-DE" dirty="0"/>
              <a:t>zur Wahrung überwiegender berechtigter Interessen eines anderen.</a:t>
            </a:r>
            <a:endParaRPr lang="de-DE" i="1" dirty="0"/>
          </a:p>
          <a:p>
            <a:pPr marL="0" indent="0" algn="just">
              <a:buNone/>
            </a:pPr>
            <a:endParaRPr lang="de-DE" dirty="0"/>
          </a:p>
          <a:p>
            <a:pPr algn="just">
              <a:buFont typeface="Arial" panose="020B0604020202020204" pitchFamily="34" charset="0"/>
              <a:buChar char="•"/>
            </a:pPr>
            <a:endParaRPr lang="de-DE" dirty="0"/>
          </a:p>
          <a:p>
            <a:pPr algn="just">
              <a:buFont typeface="Arial" panose="020B0604020202020204" pitchFamily="34" charset="0"/>
              <a:buChar char="•"/>
            </a:pPr>
            <a:endParaRPr lang="de-DE" dirty="0"/>
          </a:p>
          <a:p>
            <a:pPr marL="0" indent="0" algn="just">
              <a:buNone/>
            </a:pPr>
            <a:endParaRPr lang="de-DE" dirty="0"/>
          </a:p>
        </p:txBody>
      </p:sp>
      <p:sp>
        <p:nvSpPr>
          <p:cNvPr id="4" name="Foliennummernplatzhalter 3">
            <a:extLst>
              <a:ext uri="{FF2B5EF4-FFF2-40B4-BE49-F238E27FC236}">
                <a16:creationId xmlns:a16="http://schemas.microsoft.com/office/drawing/2014/main" id="{28D73F7A-FE66-0F90-3119-96B2C85DD8C7}"/>
              </a:ext>
            </a:extLst>
          </p:cNvPr>
          <p:cNvSpPr>
            <a:spLocks noGrp="1"/>
          </p:cNvSpPr>
          <p:nvPr>
            <p:ph type="sldNum" sz="quarter" idx="12"/>
          </p:nvPr>
        </p:nvSpPr>
        <p:spPr/>
        <p:txBody>
          <a:bodyPr/>
          <a:lstStyle/>
          <a:p>
            <a:r>
              <a:rPr lang="de-DE"/>
              <a:t>Seite </a:t>
            </a:r>
            <a:fld id="{EBA229B5-7CFD-BC45-B1DD-7E8FA6FF2A01}" type="slidenum">
              <a:rPr lang="de-DE" smtClean="0"/>
              <a:pPr/>
              <a:t>9</a:t>
            </a:fld>
            <a:endParaRPr lang="de-DE" dirty="0"/>
          </a:p>
        </p:txBody>
      </p:sp>
      <p:sp>
        <p:nvSpPr>
          <p:cNvPr id="2" name="Fußzeilenplatzhalter 1">
            <a:extLst>
              <a:ext uri="{FF2B5EF4-FFF2-40B4-BE49-F238E27FC236}">
                <a16:creationId xmlns:a16="http://schemas.microsoft.com/office/drawing/2014/main" id="{D8CB0CA7-DCC1-531D-7B7C-3B86248CA8A5}"/>
              </a:ext>
            </a:extLst>
          </p:cNvPr>
          <p:cNvSpPr>
            <a:spLocks noGrp="1"/>
          </p:cNvSpPr>
          <p:nvPr>
            <p:ph type="ftr" sz="quarter" idx="3"/>
          </p:nvPr>
        </p:nvSpPr>
        <p:spPr/>
        <p:txBody>
          <a:bodyPr/>
          <a:lstStyle/>
          <a:p>
            <a:r>
              <a:rPr lang="de-DE"/>
              <a:t>Schule &amp; Recht I Univ.-Prof. Dr. Peter Bußjäger I 29.04.2025</a:t>
            </a:r>
            <a:endParaRPr lang="de-DE" dirty="0"/>
          </a:p>
        </p:txBody>
      </p:sp>
    </p:spTree>
    <p:extLst>
      <p:ext uri="{BB962C8B-B14F-4D97-AF65-F5344CB8AC3E}">
        <p14:creationId xmlns:p14="http://schemas.microsoft.com/office/powerpoint/2010/main" val="3683590851"/>
      </p:ext>
    </p:extLst>
  </p:cSld>
  <p:clrMapOvr>
    <a:masterClrMapping/>
  </p:clrMapOvr>
</p:sld>
</file>

<file path=ppt/theme/theme1.xml><?xml version="1.0" encoding="utf-8"?>
<a:theme xmlns:a="http://schemas.openxmlformats.org/drawingml/2006/main" name="Office-Design">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Design">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rewi-allgemein-4zu3-2017" id="{7F37EF80-4579-4DB8-8C72-9A190F62528C}" vid="{E2FC43C7-3FE6-4060-957A-789A9B04F00E}"/>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pp-rewi-allgemein-4zu3-2017</Template>
  <TotalTime>0</TotalTime>
  <Words>1663</Words>
  <Application>Microsoft Office PowerPoint</Application>
  <PresentationFormat>Bildschirmpräsentation (4:3)</PresentationFormat>
  <Paragraphs>200</Paragraphs>
  <Slides>21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21</vt:i4>
      </vt:variant>
    </vt:vector>
  </HeadingPairs>
  <TitlesOfParts>
    <vt:vector size="26" baseType="lpstr">
      <vt:lpstr>.AppleSystemUIFont</vt:lpstr>
      <vt:lpstr>Arial</vt:lpstr>
      <vt:lpstr>Calibri</vt:lpstr>
      <vt:lpstr>Calibri Light</vt:lpstr>
      <vt:lpstr>Office-Design</vt:lpstr>
      <vt:lpstr>Transparenz und Offenheit in Schule und Schulverwaltung.  Was bringt das IFG Neues?</vt:lpstr>
      <vt:lpstr>Inhaltsübersicht</vt:lpstr>
      <vt:lpstr>Einleitung </vt:lpstr>
      <vt:lpstr>Kurzer Überblick </vt:lpstr>
      <vt:lpstr>Kurzer Überblick </vt:lpstr>
      <vt:lpstr>3. Grundlagen der Informationsfreiheit – der neue Art. 22a B-VG </vt:lpstr>
      <vt:lpstr>3. Grundlagen der Informationsfreiheit – der neue Art. 22a B-VG </vt:lpstr>
      <vt:lpstr>3. Grundlagen der Informationsfreiheit – der neue Art. 22a B-VG </vt:lpstr>
      <vt:lpstr>3. Grundlagen der Informationsfreiheit – der neue Art. 22a B-VG </vt:lpstr>
      <vt:lpstr>3. Grundlagen der Informationsfreiheit – der neue Art. 22a B-VG </vt:lpstr>
      <vt:lpstr>3. Grundlagen der Informationsfreiheit – der neue Art. 22a B-VG </vt:lpstr>
      <vt:lpstr>4. Verfahren und Praxisfragen </vt:lpstr>
      <vt:lpstr>4. Verfahren und Praxisfragen </vt:lpstr>
      <vt:lpstr>Verfahren und Praxisfragen</vt:lpstr>
      <vt:lpstr>4. Verfahren und Praxisfragen </vt:lpstr>
      <vt:lpstr>4. Verfahren und Praxisfragen </vt:lpstr>
      <vt:lpstr>4. Verfahren und Praxisfragen </vt:lpstr>
      <vt:lpstr>4. Verfahren und Praxisfragen </vt:lpstr>
      <vt:lpstr>4. Verfahren und Praxisfragen </vt:lpstr>
      <vt:lpstr>5. Schlussbemerkung </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Abgrenzungsfragen zwischen Eisenbahnrecht, Baurecht, Wasserrecht und Veranstaltungsrecht</dc:title>
  <dc:creator>Oberdanner, Julia</dc:creator>
  <cp:lastModifiedBy>HUBMANN Gerhild</cp:lastModifiedBy>
  <cp:revision>121</cp:revision>
  <dcterms:created xsi:type="dcterms:W3CDTF">2020-11-02T09:43:35Z</dcterms:created>
  <dcterms:modified xsi:type="dcterms:W3CDTF">2025-04-27T16:50:31Z</dcterms:modified>
</cp:coreProperties>
</file>